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8" r:id="rId2"/>
  </p:sldMasterIdLst>
  <p:notesMasterIdLst>
    <p:notesMasterId r:id="rId42"/>
  </p:notesMasterIdLst>
  <p:sldIdLst>
    <p:sldId id="256" r:id="rId3"/>
    <p:sldId id="514" r:id="rId4"/>
    <p:sldId id="258" r:id="rId5"/>
    <p:sldId id="513" r:id="rId6"/>
    <p:sldId id="262" r:id="rId7"/>
    <p:sldId id="491" r:id="rId8"/>
    <p:sldId id="492" r:id="rId9"/>
    <p:sldId id="493" r:id="rId10"/>
    <p:sldId id="494" r:id="rId11"/>
    <p:sldId id="495" r:id="rId12"/>
    <p:sldId id="496" r:id="rId13"/>
    <p:sldId id="497" r:id="rId14"/>
    <p:sldId id="498" r:id="rId15"/>
    <p:sldId id="503" r:id="rId16"/>
    <p:sldId id="505" r:id="rId17"/>
    <p:sldId id="499" r:id="rId18"/>
    <p:sldId id="506" r:id="rId19"/>
    <p:sldId id="501" r:id="rId20"/>
    <p:sldId id="502" r:id="rId21"/>
    <p:sldId id="500" r:id="rId22"/>
    <p:sldId id="507" r:id="rId23"/>
    <p:sldId id="504" r:id="rId24"/>
    <p:sldId id="490" r:id="rId25"/>
    <p:sldId id="277" r:id="rId26"/>
    <p:sldId id="472" r:id="rId27"/>
    <p:sldId id="282" r:id="rId28"/>
    <p:sldId id="283" r:id="rId29"/>
    <p:sldId id="263" r:id="rId30"/>
    <p:sldId id="489" r:id="rId31"/>
    <p:sldId id="273" r:id="rId32"/>
    <p:sldId id="508" r:id="rId33"/>
    <p:sldId id="512" r:id="rId34"/>
    <p:sldId id="509" r:id="rId35"/>
    <p:sldId id="510" r:id="rId36"/>
    <p:sldId id="511" r:id="rId37"/>
    <p:sldId id="348" r:id="rId38"/>
    <p:sldId id="398" r:id="rId39"/>
    <p:sldId id="261" r:id="rId40"/>
    <p:sldId id="5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40548F-4601-4343-B2DA-FF1E8C70390C}">
          <p14:sldIdLst>
            <p14:sldId id="256"/>
            <p14:sldId id="514"/>
            <p14:sldId id="258"/>
            <p14:sldId id="513"/>
            <p14:sldId id="262"/>
            <p14:sldId id="491"/>
            <p14:sldId id="492"/>
            <p14:sldId id="493"/>
            <p14:sldId id="494"/>
            <p14:sldId id="495"/>
            <p14:sldId id="496"/>
            <p14:sldId id="497"/>
            <p14:sldId id="498"/>
            <p14:sldId id="503"/>
            <p14:sldId id="505"/>
            <p14:sldId id="499"/>
            <p14:sldId id="506"/>
            <p14:sldId id="501"/>
            <p14:sldId id="502"/>
            <p14:sldId id="500"/>
            <p14:sldId id="507"/>
            <p14:sldId id="504"/>
            <p14:sldId id="490"/>
            <p14:sldId id="277"/>
            <p14:sldId id="472"/>
            <p14:sldId id="282"/>
            <p14:sldId id="283"/>
            <p14:sldId id="263"/>
            <p14:sldId id="489"/>
            <p14:sldId id="273"/>
            <p14:sldId id="508"/>
            <p14:sldId id="512"/>
            <p14:sldId id="509"/>
            <p14:sldId id="510"/>
            <p14:sldId id="511"/>
            <p14:sldId id="348"/>
            <p14:sldId id="398"/>
            <p14:sldId id="261"/>
            <p14:sldId id="5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49680" autoAdjust="0"/>
  </p:normalViewPr>
  <p:slideViewPr>
    <p:cSldViewPr snapToGrid="0">
      <p:cViewPr varScale="1">
        <p:scale>
          <a:sx n="28" d="100"/>
          <a:sy n="28" d="100"/>
        </p:scale>
        <p:origin x="1356" y="36"/>
      </p:cViewPr>
      <p:guideLst/>
    </p:cSldViewPr>
  </p:slideViewPr>
  <p:notesTextViewPr>
    <p:cViewPr>
      <p:scale>
        <a:sx n="1" d="1"/>
        <a:sy n="1" d="1"/>
      </p:scale>
      <p:origin x="0" y="-36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BE5CE-8BE5-4ED3-B575-371FBAC8AA84}" type="doc">
      <dgm:prSet loTypeId="urn:microsoft.com/office/officeart/2005/8/layout/venn1" loCatId="relationship" qsTypeId="urn:microsoft.com/office/officeart/2005/8/quickstyle/simple1" qsCatId="simple" csTypeId="urn:microsoft.com/office/officeart/2005/8/colors/accent3_4" csCatId="accent3" phldr="1"/>
      <dgm:spPr/>
    </dgm:pt>
    <dgm:pt modelId="{1CC07764-CA0F-424A-A499-6620920435DE}">
      <dgm:prSet phldrT="[Text]"/>
      <dgm:spPr/>
      <dgm:t>
        <a:bodyPr/>
        <a:lstStyle/>
        <a:p>
          <a:r>
            <a:rPr lang="en-US" b="1" dirty="0"/>
            <a:t>Underspecified Models</a:t>
          </a:r>
        </a:p>
      </dgm:t>
    </dgm:pt>
    <dgm:pt modelId="{AEA0952A-6A08-4D9D-9447-F51E6629A08A}" type="parTrans" cxnId="{B21F0D63-2631-423D-9336-7C23422069A6}">
      <dgm:prSet/>
      <dgm:spPr/>
      <dgm:t>
        <a:bodyPr/>
        <a:lstStyle/>
        <a:p>
          <a:endParaRPr lang="en-US"/>
        </a:p>
      </dgm:t>
    </dgm:pt>
    <dgm:pt modelId="{5165B947-ACE6-402B-8FC3-66E8F18658B2}" type="sibTrans" cxnId="{B21F0D63-2631-423D-9336-7C23422069A6}">
      <dgm:prSet/>
      <dgm:spPr/>
      <dgm:t>
        <a:bodyPr/>
        <a:lstStyle/>
        <a:p>
          <a:endParaRPr lang="en-US"/>
        </a:p>
      </dgm:t>
    </dgm:pt>
    <dgm:pt modelId="{898807D3-D2E7-4727-BB12-DE69619939CB}">
      <dgm:prSet phldrT="[Text]"/>
      <dgm:spPr/>
      <dgm:t>
        <a:bodyPr/>
        <a:lstStyle/>
        <a:p>
          <a:r>
            <a:rPr lang="en-US" b="1" dirty="0"/>
            <a:t>Unsafe state-action Spaces</a:t>
          </a:r>
        </a:p>
      </dgm:t>
    </dgm:pt>
    <dgm:pt modelId="{85F28756-5997-470D-B6D1-CEA035631060}" type="parTrans" cxnId="{D4D472FA-6657-4F36-886A-4C0CBE345FAA}">
      <dgm:prSet/>
      <dgm:spPr/>
      <dgm:t>
        <a:bodyPr/>
        <a:lstStyle/>
        <a:p>
          <a:endParaRPr lang="en-US"/>
        </a:p>
      </dgm:t>
    </dgm:pt>
    <dgm:pt modelId="{7875F7F1-A740-416D-8B2B-6FAA0504B327}" type="sibTrans" cxnId="{D4D472FA-6657-4F36-886A-4C0CBE345FAA}">
      <dgm:prSet/>
      <dgm:spPr/>
      <dgm:t>
        <a:bodyPr/>
        <a:lstStyle/>
        <a:p>
          <a:endParaRPr lang="en-US"/>
        </a:p>
      </dgm:t>
    </dgm:pt>
    <dgm:pt modelId="{EF3F74FF-28D1-46B7-9030-3F47EAE5F3F1}">
      <dgm:prSet phldrT="[Text]"/>
      <dgm:spPr/>
      <dgm:t>
        <a:bodyPr/>
        <a:lstStyle/>
        <a:p>
          <a:r>
            <a:rPr lang="en-US" b="1" dirty="0"/>
            <a:t>Non-IID and OOD Data</a:t>
          </a:r>
        </a:p>
      </dgm:t>
    </dgm:pt>
    <dgm:pt modelId="{017296ED-5B05-43E3-8DE4-D01EAB4A674C}" type="parTrans" cxnId="{3E76E61D-0F9C-46F7-AB50-DAA73E9C5DB1}">
      <dgm:prSet/>
      <dgm:spPr/>
      <dgm:t>
        <a:bodyPr/>
        <a:lstStyle/>
        <a:p>
          <a:endParaRPr lang="en-US"/>
        </a:p>
      </dgm:t>
    </dgm:pt>
    <dgm:pt modelId="{0FF93A64-7724-477D-B0BC-45920A83A20D}" type="sibTrans" cxnId="{3E76E61D-0F9C-46F7-AB50-DAA73E9C5DB1}">
      <dgm:prSet/>
      <dgm:spPr/>
      <dgm:t>
        <a:bodyPr/>
        <a:lstStyle/>
        <a:p>
          <a:endParaRPr lang="en-US"/>
        </a:p>
      </dgm:t>
    </dgm:pt>
    <dgm:pt modelId="{96FE6EFD-447D-48FC-BD41-DF261C4EF382}" type="pres">
      <dgm:prSet presAssocID="{C1EBE5CE-8BE5-4ED3-B575-371FBAC8AA84}" presName="compositeShape" presStyleCnt="0">
        <dgm:presLayoutVars>
          <dgm:chMax val="7"/>
          <dgm:dir/>
          <dgm:resizeHandles val="exact"/>
        </dgm:presLayoutVars>
      </dgm:prSet>
      <dgm:spPr/>
    </dgm:pt>
    <dgm:pt modelId="{9B3946AB-412A-426E-A2AD-BEEF5C79401C}" type="pres">
      <dgm:prSet presAssocID="{1CC07764-CA0F-424A-A499-6620920435DE}" presName="circ1" presStyleLbl="vennNode1" presStyleIdx="0" presStyleCnt="3"/>
      <dgm:spPr/>
    </dgm:pt>
    <dgm:pt modelId="{3887936B-25A7-4DF6-8C5E-BBDEDB0047EF}" type="pres">
      <dgm:prSet presAssocID="{1CC07764-CA0F-424A-A499-6620920435DE}" presName="circ1Tx" presStyleLbl="revTx" presStyleIdx="0" presStyleCnt="0">
        <dgm:presLayoutVars>
          <dgm:chMax val="0"/>
          <dgm:chPref val="0"/>
          <dgm:bulletEnabled val="1"/>
        </dgm:presLayoutVars>
      </dgm:prSet>
      <dgm:spPr/>
    </dgm:pt>
    <dgm:pt modelId="{880A0700-9567-42AF-8B2E-F92CA46AA5BE}" type="pres">
      <dgm:prSet presAssocID="{898807D3-D2E7-4727-BB12-DE69619939CB}" presName="circ2" presStyleLbl="vennNode1" presStyleIdx="1" presStyleCnt="3"/>
      <dgm:spPr/>
    </dgm:pt>
    <dgm:pt modelId="{E3A331DC-DC48-4D44-866E-6A7B5B82E89F}" type="pres">
      <dgm:prSet presAssocID="{898807D3-D2E7-4727-BB12-DE69619939CB}" presName="circ2Tx" presStyleLbl="revTx" presStyleIdx="0" presStyleCnt="0">
        <dgm:presLayoutVars>
          <dgm:chMax val="0"/>
          <dgm:chPref val="0"/>
          <dgm:bulletEnabled val="1"/>
        </dgm:presLayoutVars>
      </dgm:prSet>
      <dgm:spPr/>
    </dgm:pt>
    <dgm:pt modelId="{2F3D021B-01AD-435E-8535-3107549892C6}" type="pres">
      <dgm:prSet presAssocID="{EF3F74FF-28D1-46B7-9030-3F47EAE5F3F1}" presName="circ3" presStyleLbl="vennNode1" presStyleIdx="2" presStyleCnt="3"/>
      <dgm:spPr/>
    </dgm:pt>
    <dgm:pt modelId="{A79ABE0B-4AFE-4FDD-9A6F-94AFB906DD7E}" type="pres">
      <dgm:prSet presAssocID="{EF3F74FF-28D1-46B7-9030-3F47EAE5F3F1}" presName="circ3Tx" presStyleLbl="revTx" presStyleIdx="0" presStyleCnt="0">
        <dgm:presLayoutVars>
          <dgm:chMax val="0"/>
          <dgm:chPref val="0"/>
          <dgm:bulletEnabled val="1"/>
        </dgm:presLayoutVars>
      </dgm:prSet>
      <dgm:spPr/>
    </dgm:pt>
  </dgm:ptLst>
  <dgm:cxnLst>
    <dgm:cxn modelId="{CD1F8007-6C17-4089-8DFA-31755B8D629A}" type="presOf" srcId="{1CC07764-CA0F-424A-A499-6620920435DE}" destId="{9B3946AB-412A-426E-A2AD-BEEF5C79401C}" srcOrd="0" destOrd="0" presId="urn:microsoft.com/office/officeart/2005/8/layout/venn1"/>
    <dgm:cxn modelId="{3E76E61D-0F9C-46F7-AB50-DAA73E9C5DB1}" srcId="{C1EBE5CE-8BE5-4ED3-B575-371FBAC8AA84}" destId="{EF3F74FF-28D1-46B7-9030-3F47EAE5F3F1}" srcOrd="2" destOrd="0" parTransId="{017296ED-5B05-43E3-8DE4-D01EAB4A674C}" sibTransId="{0FF93A64-7724-477D-B0BC-45920A83A20D}"/>
    <dgm:cxn modelId="{766D3041-21F7-4A51-B03B-7A8FEB963E56}" type="presOf" srcId="{EF3F74FF-28D1-46B7-9030-3F47EAE5F3F1}" destId="{A79ABE0B-4AFE-4FDD-9A6F-94AFB906DD7E}" srcOrd="1" destOrd="0" presId="urn:microsoft.com/office/officeart/2005/8/layout/venn1"/>
    <dgm:cxn modelId="{B21F0D63-2631-423D-9336-7C23422069A6}" srcId="{C1EBE5CE-8BE5-4ED3-B575-371FBAC8AA84}" destId="{1CC07764-CA0F-424A-A499-6620920435DE}" srcOrd="0" destOrd="0" parTransId="{AEA0952A-6A08-4D9D-9447-F51E6629A08A}" sibTransId="{5165B947-ACE6-402B-8FC3-66E8F18658B2}"/>
    <dgm:cxn modelId="{4E3BECB1-BEAF-48A2-90D1-54BED2143D78}" type="presOf" srcId="{C1EBE5CE-8BE5-4ED3-B575-371FBAC8AA84}" destId="{96FE6EFD-447D-48FC-BD41-DF261C4EF382}" srcOrd="0" destOrd="0" presId="urn:microsoft.com/office/officeart/2005/8/layout/venn1"/>
    <dgm:cxn modelId="{CD7882BA-BB6B-463E-8B65-1637C8A49D92}" type="presOf" srcId="{898807D3-D2E7-4727-BB12-DE69619939CB}" destId="{E3A331DC-DC48-4D44-866E-6A7B5B82E89F}" srcOrd="1" destOrd="0" presId="urn:microsoft.com/office/officeart/2005/8/layout/venn1"/>
    <dgm:cxn modelId="{D13EB1C7-FA54-4375-929B-B2B590E6DD5B}" type="presOf" srcId="{1CC07764-CA0F-424A-A499-6620920435DE}" destId="{3887936B-25A7-4DF6-8C5E-BBDEDB0047EF}" srcOrd="1" destOrd="0" presId="urn:microsoft.com/office/officeart/2005/8/layout/venn1"/>
    <dgm:cxn modelId="{2379FFD9-5286-4C13-A191-B1114BE0ABFA}" type="presOf" srcId="{EF3F74FF-28D1-46B7-9030-3F47EAE5F3F1}" destId="{2F3D021B-01AD-435E-8535-3107549892C6}" srcOrd="0" destOrd="0" presId="urn:microsoft.com/office/officeart/2005/8/layout/venn1"/>
    <dgm:cxn modelId="{D4D472FA-6657-4F36-886A-4C0CBE345FAA}" srcId="{C1EBE5CE-8BE5-4ED3-B575-371FBAC8AA84}" destId="{898807D3-D2E7-4727-BB12-DE69619939CB}" srcOrd="1" destOrd="0" parTransId="{85F28756-5997-470D-B6D1-CEA035631060}" sibTransId="{7875F7F1-A740-416D-8B2B-6FAA0504B327}"/>
    <dgm:cxn modelId="{F12184FF-1AA3-4B30-A544-CDD56AE448BC}" type="presOf" srcId="{898807D3-D2E7-4727-BB12-DE69619939CB}" destId="{880A0700-9567-42AF-8B2E-F92CA46AA5BE}" srcOrd="0" destOrd="0" presId="urn:microsoft.com/office/officeart/2005/8/layout/venn1"/>
    <dgm:cxn modelId="{9E4E644E-D010-42AF-A2AF-B8A2F21B4CA3}" type="presParOf" srcId="{96FE6EFD-447D-48FC-BD41-DF261C4EF382}" destId="{9B3946AB-412A-426E-A2AD-BEEF5C79401C}" srcOrd="0" destOrd="0" presId="urn:microsoft.com/office/officeart/2005/8/layout/venn1"/>
    <dgm:cxn modelId="{F270227A-3300-416D-99E6-D18304A63E72}" type="presParOf" srcId="{96FE6EFD-447D-48FC-BD41-DF261C4EF382}" destId="{3887936B-25A7-4DF6-8C5E-BBDEDB0047EF}" srcOrd="1" destOrd="0" presId="urn:microsoft.com/office/officeart/2005/8/layout/venn1"/>
    <dgm:cxn modelId="{6A3F1898-6951-425D-AB3D-11D4F9DE1250}" type="presParOf" srcId="{96FE6EFD-447D-48FC-BD41-DF261C4EF382}" destId="{880A0700-9567-42AF-8B2E-F92CA46AA5BE}" srcOrd="2" destOrd="0" presId="urn:microsoft.com/office/officeart/2005/8/layout/venn1"/>
    <dgm:cxn modelId="{4DA792CB-FBF6-4D1A-BF5E-21FD7CFFDDE6}" type="presParOf" srcId="{96FE6EFD-447D-48FC-BD41-DF261C4EF382}" destId="{E3A331DC-DC48-4D44-866E-6A7B5B82E89F}" srcOrd="3" destOrd="0" presId="urn:microsoft.com/office/officeart/2005/8/layout/venn1"/>
    <dgm:cxn modelId="{E7590C05-BCD4-4240-A947-342CCEE0C3EA}" type="presParOf" srcId="{96FE6EFD-447D-48FC-BD41-DF261C4EF382}" destId="{2F3D021B-01AD-435E-8535-3107549892C6}" srcOrd="4" destOrd="0" presId="urn:microsoft.com/office/officeart/2005/8/layout/venn1"/>
    <dgm:cxn modelId="{AA5AFA2D-EE7C-4782-A9F4-093FC3D83C41}" type="presParOf" srcId="{96FE6EFD-447D-48FC-BD41-DF261C4EF382}" destId="{A79ABE0B-4AFE-4FDD-9A6F-94AFB906DD7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EBE5CE-8BE5-4ED3-B575-371FBAC8AA84}" type="doc">
      <dgm:prSet loTypeId="urn:microsoft.com/office/officeart/2005/8/layout/venn1" loCatId="relationship" qsTypeId="urn:microsoft.com/office/officeart/2005/8/quickstyle/simple1" qsCatId="simple" csTypeId="urn:microsoft.com/office/officeart/2005/8/colors/accent1_4" csCatId="accent1" phldr="1"/>
      <dgm:spPr/>
    </dgm:pt>
    <dgm:pt modelId="{1CC07764-CA0F-424A-A499-6620920435DE}">
      <dgm:prSet phldrT="[Text]"/>
      <dgm:spPr/>
      <dgm:t>
        <a:bodyPr/>
        <a:lstStyle/>
        <a:p>
          <a:r>
            <a:rPr lang="en-US" b="1" dirty="0"/>
            <a:t>Underspecified Models</a:t>
          </a:r>
        </a:p>
      </dgm:t>
    </dgm:pt>
    <dgm:pt modelId="{AEA0952A-6A08-4D9D-9447-F51E6629A08A}" type="parTrans" cxnId="{B21F0D63-2631-423D-9336-7C23422069A6}">
      <dgm:prSet/>
      <dgm:spPr/>
      <dgm:t>
        <a:bodyPr/>
        <a:lstStyle/>
        <a:p>
          <a:endParaRPr lang="en-US"/>
        </a:p>
      </dgm:t>
    </dgm:pt>
    <dgm:pt modelId="{5165B947-ACE6-402B-8FC3-66E8F18658B2}" type="sibTrans" cxnId="{B21F0D63-2631-423D-9336-7C23422069A6}">
      <dgm:prSet/>
      <dgm:spPr/>
      <dgm:t>
        <a:bodyPr/>
        <a:lstStyle/>
        <a:p>
          <a:endParaRPr lang="en-US"/>
        </a:p>
      </dgm:t>
    </dgm:pt>
    <dgm:pt modelId="{898807D3-D2E7-4727-BB12-DE69619939CB}">
      <dgm:prSet phldrT="[Text]"/>
      <dgm:spPr/>
      <dgm:t>
        <a:bodyPr/>
        <a:lstStyle/>
        <a:p>
          <a:r>
            <a:rPr lang="en-US" b="1" dirty="0"/>
            <a:t>Unsafe state-action spaces</a:t>
          </a:r>
        </a:p>
      </dgm:t>
    </dgm:pt>
    <dgm:pt modelId="{85F28756-5997-470D-B6D1-CEA035631060}" type="parTrans" cxnId="{D4D472FA-6657-4F36-886A-4C0CBE345FAA}">
      <dgm:prSet/>
      <dgm:spPr/>
      <dgm:t>
        <a:bodyPr/>
        <a:lstStyle/>
        <a:p>
          <a:endParaRPr lang="en-US"/>
        </a:p>
      </dgm:t>
    </dgm:pt>
    <dgm:pt modelId="{7875F7F1-A740-416D-8B2B-6FAA0504B327}" type="sibTrans" cxnId="{D4D472FA-6657-4F36-886A-4C0CBE345FAA}">
      <dgm:prSet/>
      <dgm:spPr/>
      <dgm:t>
        <a:bodyPr/>
        <a:lstStyle/>
        <a:p>
          <a:endParaRPr lang="en-US"/>
        </a:p>
      </dgm:t>
    </dgm:pt>
    <dgm:pt modelId="{EF3F74FF-28D1-46B7-9030-3F47EAE5F3F1}">
      <dgm:prSet phldrT="[Text]"/>
      <dgm:spPr/>
      <dgm:t>
        <a:bodyPr/>
        <a:lstStyle/>
        <a:p>
          <a:r>
            <a:rPr lang="en-US" b="1" dirty="0"/>
            <a:t>Non-IID and OOD Data</a:t>
          </a:r>
        </a:p>
      </dgm:t>
    </dgm:pt>
    <dgm:pt modelId="{017296ED-5B05-43E3-8DE4-D01EAB4A674C}" type="parTrans" cxnId="{3E76E61D-0F9C-46F7-AB50-DAA73E9C5DB1}">
      <dgm:prSet/>
      <dgm:spPr/>
      <dgm:t>
        <a:bodyPr/>
        <a:lstStyle/>
        <a:p>
          <a:endParaRPr lang="en-US"/>
        </a:p>
      </dgm:t>
    </dgm:pt>
    <dgm:pt modelId="{0FF93A64-7724-477D-B0BC-45920A83A20D}" type="sibTrans" cxnId="{3E76E61D-0F9C-46F7-AB50-DAA73E9C5DB1}">
      <dgm:prSet/>
      <dgm:spPr/>
      <dgm:t>
        <a:bodyPr/>
        <a:lstStyle/>
        <a:p>
          <a:endParaRPr lang="en-US"/>
        </a:p>
      </dgm:t>
    </dgm:pt>
    <dgm:pt modelId="{96FE6EFD-447D-48FC-BD41-DF261C4EF382}" type="pres">
      <dgm:prSet presAssocID="{C1EBE5CE-8BE5-4ED3-B575-371FBAC8AA84}" presName="compositeShape" presStyleCnt="0">
        <dgm:presLayoutVars>
          <dgm:chMax val="7"/>
          <dgm:dir/>
          <dgm:resizeHandles val="exact"/>
        </dgm:presLayoutVars>
      </dgm:prSet>
      <dgm:spPr/>
    </dgm:pt>
    <dgm:pt modelId="{9B3946AB-412A-426E-A2AD-BEEF5C79401C}" type="pres">
      <dgm:prSet presAssocID="{1CC07764-CA0F-424A-A499-6620920435DE}" presName="circ1" presStyleLbl="vennNode1" presStyleIdx="0" presStyleCnt="3"/>
      <dgm:spPr/>
    </dgm:pt>
    <dgm:pt modelId="{3887936B-25A7-4DF6-8C5E-BBDEDB0047EF}" type="pres">
      <dgm:prSet presAssocID="{1CC07764-CA0F-424A-A499-6620920435DE}" presName="circ1Tx" presStyleLbl="revTx" presStyleIdx="0" presStyleCnt="0">
        <dgm:presLayoutVars>
          <dgm:chMax val="0"/>
          <dgm:chPref val="0"/>
          <dgm:bulletEnabled val="1"/>
        </dgm:presLayoutVars>
      </dgm:prSet>
      <dgm:spPr/>
    </dgm:pt>
    <dgm:pt modelId="{880A0700-9567-42AF-8B2E-F92CA46AA5BE}" type="pres">
      <dgm:prSet presAssocID="{898807D3-D2E7-4727-BB12-DE69619939CB}" presName="circ2" presStyleLbl="vennNode1" presStyleIdx="1" presStyleCnt="3"/>
      <dgm:spPr/>
    </dgm:pt>
    <dgm:pt modelId="{E3A331DC-DC48-4D44-866E-6A7B5B82E89F}" type="pres">
      <dgm:prSet presAssocID="{898807D3-D2E7-4727-BB12-DE69619939CB}" presName="circ2Tx" presStyleLbl="revTx" presStyleIdx="0" presStyleCnt="0">
        <dgm:presLayoutVars>
          <dgm:chMax val="0"/>
          <dgm:chPref val="0"/>
          <dgm:bulletEnabled val="1"/>
        </dgm:presLayoutVars>
      </dgm:prSet>
      <dgm:spPr/>
    </dgm:pt>
    <dgm:pt modelId="{2F3D021B-01AD-435E-8535-3107549892C6}" type="pres">
      <dgm:prSet presAssocID="{EF3F74FF-28D1-46B7-9030-3F47EAE5F3F1}" presName="circ3" presStyleLbl="vennNode1" presStyleIdx="2" presStyleCnt="3"/>
      <dgm:spPr/>
    </dgm:pt>
    <dgm:pt modelId="{A79ABE0B-4AFE-4FDD-9A6F-94AFB906DD7E}" type="pres">
      <dgm:prSet presAssocID="{EF3F74FF-28D1-46B7-9030-3F47EAE5F3F1}" presName="circ3Tx" presStyleLbl="revTx" presStyleIdx="0" presStyleCnt="0">
        <dgm:presLayoutVars>
          <dgm:chMax val="0"/>
          <dgm:chPref val="0"/>
          <dgm:bulletEnabled val="1"/>
        </dgm:presLayoutVars>
      </dgm:prSet>
      <dgm:spPr/>
    </dgm:pt>
  </dgm:ptLst>
  <dgm:cxnLst>
    <dgm:cxn modelId="{CD1F8007-6C17-4089-8DFA-31755B8D629A}" type="presOf" srcId="{1CC07764-CA0F-424A-A499-6620920435DE}" destId="{9B3946AB-412A-426E-A2AD-BEEF5C79401C}" srcOrd="0" destOrd="0" presId="urn:microsoft.com/office/officeart/2005/8/layout/venn1"/>
    <dgm:cxn modelId="{3E76E61D-0F9C-46F7-AB50-DAA73E9C5DB1}" srcId="{C1EBE5CE-8BE5-4ED3-B575-371FBAC8AA84}" destId="{EF3F74FF-28D1-46B7-9030-3F47EAE5F3F1}" srcOrd="2" destOrd="0" parTransId="{017296ED-5B05-43E3-8DE4-D01EAB4A674C}" sibTransId="{0FF93A64-7724-477D-B0BC-45920A83A20D}"/>
    <dgm:cxn modelId="{766D3041-21F7-4A51-B03B-7A8FEB963E56}" type="presOf" srcId="{EF3F74FF-28D1-46B7-9030-3F47EAE5F3F1}" destId="{A79ABE0B-4AFE-4FDD-9A6F-94AFB906DD7E}" srcOrd="1" destOrd="0" presId="urn:microsoft.com/office/officeart/2005/8/layout/venn1"/>
    <dgm:cxn modelId="{B21F0D63-2631-423D-9336-7C23422069A6}" srcId="{C1EBE5CE-8BE5-4ED3-B575-371FBAC8AA84}" destId="{1CC07764-CA0F-424A-A499-6620920435DE}" srcOrd="0" destOrd="0" parTransId="{AEA0952A-6A08-4D9D-9447-F51E6629A08A}" sibTransId="{5165B947-ACE6-402B-8FC3-66E8F18658B2}"/>
    <dgm:cxn modelId="{4E3BECB1-BEAF-48A2-90D1-54BED2143D78}" type="presOf" srcId="{C1EBE5CE-8BE5-4ED3-B575-371FBAC8AA84}" destId="{96FE6EFD-447D-48FC-BD41-DF261C4EF382}" srcOrd="0" destOrd="0" presId="urn:microsoft.com/office/officeart/2005/8/layout/venn1"/>
    <dgm:cxn modelId="{CD7882BA-BB6B-463E-8B65-1637C8A49D92}" type="presOf" srcId="{898807D3-D2E7-4727-BB12-DE69619939CB}" destId="{E3A331DC-DC48-4D44-866E-6A7B5B82E89F}" srcOrd="1" destOrd="0" presId="urn:microsoft.com/office/officeart/2005/8/layout/venn1"/>
    <dgm:cxn modelId="{D13EB1C7-FA54-4375-929B-B2B590E6DD5B}" type="presOf" srcId="{1CC07764-CA0F-424A-A499-6620920435DE}" destId="{3887936B-25A7-4DF6-8C5E-BBDEDB0047EF}" srcOrd="1" destOrd="0" presId="urn:microsoft.com/office/officeart/2005/8/layout/venn1"/>
    <dgm:cxn modelId="{2379FFD9-5286-4C13-A191-B1114BE0ABFA}" type="presOf" srcId="{EF3F74FF-28D1-46B7-9030-3F47EAE5F3F1}" destId="{2F3D021B-01AD-435E-8535-3107549892C6}" srcOrd="0" destOrd="0" presId="urn:microsoft.com/office/officeart/2005/8/layout/venn1"/>
    <dgm:cxn modelId="{D4D472FA-6657-4F36-886A-4C0CBE345FAA}" srcId="{C1EBE5CE-8BE5-4ED3-B575-371FBAC8AA84}" destId="{898807D3-D2E7-4727-BB12-DE69619939CB}" srcOrd="1" destOrd="0" parTransId="{85F28756-5997-470D-B6D1-CEA035631060}" sibTransId="{7875F7F1-A740-416D-8B2B-6FAA0504B327}"/>
    <dgm:cxn modelId="{F12184FF-1AA3-4B30-A544-CDD56AE448BC}" type="presOf" srcId="{898807D3-D2E7-4727-BB12-DE69619939CB}" destId="{880A0700-9567-42AF-8B2E-F92CA46AA5BE}" srcOrd="0" destOrd="0" presId="urn:microsoft.com/office/officeart/2005/8/layout/venn1"/>
    <dgm:cxn modelId="{9E4E644E-D010-42AF-A2AF-B8A2F21B4CA3}" type="presParOf" srcId="{96FE6EFD-447D-48FC-BD41-DF261C4EF382}" destId="{9B3946AB-412A-426E-A2AD-BEEF5C79401C}" srcOrd="0" destOrd="0" presId="urn:microsoft.com/office/officeart/2005/8/layout/venn1"/>
    <dgm:cxn modelId="{F270227A-3300-416D-99E6-D18304A63E72}" type="presParOf" srcId="{96FE6EFD-447D-48FC-BD41-DF261C4EF382}" destId="{3887936B-25A7-4DF6-8C5E-BBDEDB0047EF}" srcOrd="1" destOrd="0" presId="urn:microsoft.com/office/officeart/2005/8/layout/venn1"/>
    <dgm:cxn modelId="{6A3F1898-6951-425D-AB3D-11D4F9DE1250}" type="presParOf" srcId="{96FE6EFD-447D-48FC-BD41-DF261C4EF382}" destId="{880A0700-9567-42AF-8B2E-F92CA46AA5BE}" srcOrd="2" destOrd="0" presId="urn:microsoft.com/office/officeart/2005/8/layout/venn1"/>
    <dgm:cxn modelId="{4DA792CB-FBF6-4D1A-BF5E-21FD7CFFDDE6}" type="presParOf" srcId="{96FE6EFD-447D-48FC-BD41-DF261C4EF382}" destId="{E3A331DC-DC48-4D44-866E-6A7B5B82E89F}" srcOrd="3" destOrd="0" presId="urn:microsoft.com/office/officeart/2005/8/layout/venn1"/>
    <dgm:cxn modelId="{E7590C05-BCD4-4240-A947-342CCEE0C3EA}" type="presParOf" srcId="{96FE6EFD-447D-48FC-BD41-DF261C4EF382}" destId="{2F3D021B-01AD-435E-8535-3107549892C6}" srcOrd="4" destOrd="0" presId="urn:microsoft.com/office/officeart/2005/8/layout/venn1"/>
    <dgm:cxn modelId="{AA5AFA2D-EE7C-4782-A9F4-093FC3D83C41}" type="presParOf" srcId="{96FE6EFD-447D-48FC-BD41-DF261C4EF382}" destId="{A79ABE0B-4AFE-4FDD-9A6F-94AFB906DD7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946AB-412A-426E-A2AD-BEEF5C79401C}">
      <dsp:nvSpPr>
        <dsp:cNvPr id="0" name=""/>
        <dsp:cNvSpPr/>
      </dsp:nvSpPr>
      <dsp:spPr>
        <a:xfrm>
          <a:off x="1244236" y="59412"/>
          <a:ext cx="2851785" cy="2851785"/>
        </a:xfrm>
        <a:prstGeom prst="ellipse">
          <a:avLst/>
        </a:prstGeom>
        <a:solidFill>
          <a:schemeClr val="accent3">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Underspecified Models</a:t>
          </a:r>
        </a:p>
      </dsp:txBody>
      <dsp:txXfrm>
        <a:off x="1624474" y="558474"/>
        <a:ext cx="2091309" cy="1283303"/>
      </dsp:txXfrm>
    </dsp:sp>
    <dsp:sp modelId="{880A0700-9567-42AF-8B2E-F92CA46AA5BE}">
      <dsp:nvSpPr>
        <dsp:cNvPr id="0" name=""/>
        <dsp:cNvSpPr/>
      </dsp:nvSpPr>
      <dsp:spPr>
        <a:xfrm>
          <a:off x="2273255" y="1841777"/>
          <a:ext cx="2851785" cy="2851785"/>
        </a:xfrm>
        <a:prstGeom prst="ellipse">
          <a:avLst/>
        </a:prstGeom>
        <a:solidFill>
          <a:schemeClr val="accent3">
            <a:shade val="80000"/>
            <a:alpha val="50000"/>
            <a:hueOff val="-502181"/>
            <a:satOff val="-8242"/>
            <a:lumOff val="281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Unsafe state-action Spaces</a:t>
          </a:r>
        </a:p>
      </dsp:txBody>
      <dsp:txXfrm>
        <a:off x="3145426" y="2578488"/>
        <a:ext cx="1711071" cy="1568481"/>
      </dsp:txXfrm>
    </dsp:sp>
    <dsp:sp modelId="{2F3D021B-01AD-435E-8535-3107549892C6}">
      <dsp:nvSpPr>
        <dsp:cNvPr id="0" name=""/>
        <dsp:cNvSpPr/>
      </dsp:nvSpPr>
      <dsp:spPr>
        <a:xfrm>
          <a:off x="215217" y="1841777"/>
          <a:ext cx="2851785" cy="2851785"/>
        </a:xfrm>
        <a:prstGeom prst="ellipse">
          <a:avLst/>
        </a:prstGeom>
        <a:solidFill>
          <a:schemeClr val="accent3">
            <a:shade val="80000"/>
            <a:alpha val="50000"/>
            <a:hueOff val="-502181"/>
            <a:satOff val="-8242"/>
            <a:lumOff val="281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Non-IID and OOD Data</a:t>
          </a:r>
        </a:p>
      </dsp:txBody>
      <dsp:txXfrm>
        <a:off x="483760" y="2578488"/>
        <a:ext cx="1711071" cy="1568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946AB-412A-426E-A2AD-BEEF5C79401C}">
      <dsp:nvSpPr>
        <dsp:cNvPr id="0" name=""/>
        <dsp:cNvSpPr/>
      </dsp:nvSpPr>
      <dsp:spPr>
        <a:xfrm>
          <a:off x="1244236" y="59412"/>
          <a:ext cx="2851785" cy="2851785"/>
        </a:xfrm>
        <a:prstGeom prst="ellipse">
          <a:avLst/>
        </a:prstGeom>
        <a:solidFill>
          <a:schemeClr val="accent1">
            <a:shade val="80000"/>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Underspecified Models</a:t>
          </a:r>
        </a:p>
      </dsp:txBody>
      <dsp:txXfrm>
        <a:off x="1624474" y="558474"/>
        <a:ext cx="2091309" cy="1283303"/>
      </dsp:txXfrm>
    </dsp:sp>
    <dsp:sp modelId="{880A0700-9567-42AF-8B2E-F92CA46AA5BE}">
      <dsp:nvSpPr>
        <dsp:cNvPr id="0" name=""/>
        <dsp:cNvSpPr/>
      </dsp:nvSpPr>
      <dsp:spPr>
        <a:xfrm>
          <a:off x="2273255" y="1841777"/>
          <a:ext cx="2851785" cy="2851785"/>
        </a:xfrm>
        <a:prstGeom prst="ellipse">
          <a:avLst/>
        </a:prstGeom>
        <a:solidFill>
          <a:schemeClr val="accent1">
            <a:shade val="80000"/>
            <a:alpha val="50000"/>
            <a:hueOff val="478605"/>
            <a:satOff val="-41228"/>
            <a:lumOff val="3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Unsafe state-action spaces</a:t>
          </a:r>
        </a:p>
      </dsp:txBody>
      <dsp:txXfrm>
        <a:off x="3145426" y="2578488"/>
        <a:ext cx="1711071" cy="1568481"/>
      </dsp:txXfrm>
    </dsp:sp>
    <dsp:sp modelId="{2F3D021B-01AD-435E-8535-3107549892C6}">
      <dsp:nvSpPr>
        <dsp:cNvPr id="0" name=""/>
        <dsp:cNvSpPr/>
      </dsp:nvSpPr>
      <dsp:spPr>
        <a:xfrm>
          <a:off x="215217" y="1841777"/>
          <a:ext cx="2851785" cy="2851785"/>
        </a:xfrm>
        <a:prstGeom prst="ellipse">
          <a:avLst/>
        </a:prstGeom>
        <a:solidFill>
          <a:schemeClr val="accent1">
            <a:shade val="80000"/>
            <a:alpha val="50000"/>
            <a:hueOff val="478605"/>
            <a:satOff val="-41228"/>
            <a:lumOff val="318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b="1" kern="1200" dirty="0"/>
            <a:t>Non-IID and OOD Data</a:t>
          </a:r>
        </a:p>
      </dsp:txBody>
      <dsp:txXfrm>
        <a:off x="483760" y="2578488"/>
        <a:ext cx="1711071" cy="156848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5B328-86D9-4A40-91F8-65F522BFF934}"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7D457-845E-4E96-87DA-84A589035CA1}" type="slidenum">
              <a:rPr lang="en-US" smtClean="0"/>
              <a:t>‹#›</a:t>
            </a:fld>
            <a:endParaRPr lang="en-US"/>
          </a:p>
        </p:txBody>
      </p:sp>
    </p:spTree>
    <p:extLst>
      <p:ext uri="{BB962C8B-B14F-4D97-AF65-F5344CB8AC3E}">
        <p14:creationId xmlns:p14="http://schemas.microsoft.com/office/powerpoint/2010/main" val="42917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said.gov/sites/default/files/documents/15396/AI_ExecutiveSummary-Digital.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said.gov/sites/default/files/documents/15396/AI_ExecutiveSummary-Digital.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usaid.gov/sites/default/files/documents/15396/AI_ExecutiveSummary-Digital.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said.gov/sites/default/files/documents/15396/AI_ExecutiveSummary-Digital.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usaid.gov/sites/default/files/documents/15396/AI_ExecutiveSummary-Digital.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a:t>
            </a:fld>
            <a:endParaRPr lang="en-US"/>
          </a:p>
        </p:txBody>
      </p:sp>
    </p:spTree>
    <p:extLst>
      <p:ext uri="{BB962C8B-B14F-4D97-AF65-F5344CB8AC3E}">
        <p14:creationId xmlns:p14="http://schemas.microsoft.com/office/powerpoint/2010/main" val="2075150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sv-SE" dirty="0">
                <a:effectLst/>
                <a:latin typeface="Arial" panose="020B0604020202020204" pitchFamily="34" charset="0"/>
              </a:rPr>
              <a:t>Matt J. Kusner &amp; Joshua R. Loftus, 2020, </a:t>
            </a:r>
            <a:r>
              <a:rPr lang="en-US" dirty="0">
                <a:effectLst/>
                <a:latin typeface="Times New Roman" panose="02020603050405020304" pitchFamily="18" charset="0"/>
              </a:rPr>
              <a:t>The long road to fairer algorithms, </a:t>
            </a:r>
            <a:r>
              <a:rPr lang="en-US" dirty="0">
                <a:effectLst/>
                <a:latin typeface="Arial" panose="020B0604020202020204" pitchFamily="34" charset="0"/>
              </a:rPr>
              <a:t>Nature | Vol 578 | 6 February 2020, </a:t>
            </a:r>
            <a:r>
              <a:rPr lang="en-US" dirty="0"/>
              <a:t>https://media.nature.com/original/magazine-assets/d41586-020-00274-3/d41586-020-00274-3.pdf</a:t>
            </a:r>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22</a:t>
            </a:fld>
            <a:endParaRPr lang="en-US"/>
          </a:p>
        </p:txBody>
      </p:sp>
    </p:spTree>
    <p:extLst>
      <p:ext uri="{BB962C8B-B14F-4D97-AF65-F5344CB8AC3E}">
        <p14:creationId xmlns:p14="http://schemas.microsoft.com/office/powerpoint/2010/main" val="38194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a:t>
            </a:r>
            <a:r>
              <a:rPr lang="en-US" b="0" i="0" dirty="0">
                <a:solidFill>
                  <a:srgbClr val="333333"/>
                </a:solidFill>
                <a:effectLst/>
                <a:latin typeface="jaf-bernino-sans"/>
              </a:rPr>
              <a:t>Srinivasan &amp; </a:t>
            </a:r>
            <a:r>
              <a:rPr lang="en-US" b="0" i="0" dirty="0" err="1">
                <a:solidFill>
                  <a:srgbClr val="333333"/>
                </a:solidFill>
                <a:effectLst/>
                <a:latin typeface="jaf-bernino-sans"/>
              </a:rPr>
              <a:t>Chander</a:t>
            </a:r>
            <a:r>
              <a:rPr lang="en-US" b="0" i="0" dirty="0">
                <a:solidFill>
                  <a:srgbClr val="333333"/>
                </a:solidFill>
                <a:effectLst/>
                <a:latin typeface="jaf-bernino-sans"/>
              </a:rPr>
              <a:t> 2021]</a:t>
            </a:r>
          </a:p>
          <a:p>
            <a:r>
              <a:rPr lang="it-IT" dirty="0"/>
              <a:t> ]</a:t>
            </a:r>
            <a:r>
              <a:rPr lang="it-IT" dirty="0" err="1"/>
              <a:t>Biases</a:t>
            </a:r>
            <a:r>
              <a:rPr lang="it-IT" dirty="0"/>
              <a:t> in AI Systems</a:t>
            </a:r>
          </a:p>
          <a:p>
            <a:r>
              <a:rPr lang="it-IT" dirty="0"/>
              <a:t>https://queue.acm.org/detail.cfm?id=3466134</a:t>
            </a: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24</a:t>
            </a:fld>
            <a:endParaRPr lang="en-US"/>
          </a:p>
        </p:txBody>
      </p:sp>
    </p:spTree>
    <p:extLst>
      <p:ext uri="{BB962C8B-B14F-4D97-AF65-F5344CB8AC3E}">
        <p14:creationId xmlns:p14="http://schemas.microsoft.com/office/powerpoint/2010/main" val="315755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choice: wrong choice is accidental if not well-informed</a:t>
            </a:r>
          </a:p>
          <a:p>
            <a:r>
              <a:rPr lang="en-US" dirty="0"/>
              <a:t>Model generation: wrong if not well-informed</a:t>
            </a:r>
          </a:p>
          <a:p>
            <a:r>
              <a:rPr lang="en-US" dirty="0"/>
              <a:t>However, if after being informed with the best of our knowledge, choice and generation can still be affected by inherent difficulties posed by the essence of ml-based predictive models: Sparse data and Latent states. This means that better models can never eliminate the effects of sparsity and latency.</a:t>
            </a:r>
          </a:p>
          <a:p>
            <a:r>
              <a:rPr lang="en-US" dirty="0"/>
              <a:t>Nonetheless, it can still mitigate, reduce either their effects in terms of impact (magnitude) or their probability (over multiple training procedures).</a:t>
            </a:r>
          </a:p>
          <a:p>
            <a:r>
              <a:rPr lang="en-US" dirty="0"/>
              <a:t>Sparsity can be mitigated with models that allow to incorporate and update prior-knowledge, e.g., Bayesian methods, transfer learning methods. </a:t>
            </a:r>
          </a:p>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26</a:t>
            </a:fld>
            <a:endParaRPr lang="en-US"/>
          </a:p>
        </p:txBody>
      </p:sp>
    </p:spTree>
    <p:extLst>
      <p:ext uri="{BB962C8B-B14F-4D97-AF65-F5344CB8AC3E}">
        <p14:creationId xmlns:p14="http://schemas.microsoft.com/office/powerpoint/2010/main" val="273275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“Program testing can be used to show the presence of bugs, but never to show their absence!” </a:t>
            </a:r>
            <a:br>
              <a:rPr lang="en-US" dirty="0"/>
            </a:br>
            <a:r>
              <a:rPr lang="en-US" dirty="0"/>
              <a:t>― </a:t>
            </a:r>
            <a:r>
              <a:rPr lang="en-US" dirty="0" err="1"/>
              <a:t>Edsger</a:t>
            </a:r>
            <a:r>
              <a:rPr lang="en-US" dirty="0"/>
              <a:t> W. Dijkstra </a:t>
            </a:r>
          </a:p>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29</a:t>
            </a:fld>
            <a:endParaRPr lang="en-US"/>
          </a:p>
        </p:txBody>
      </p:sp>
    </p:spTree>
    <p:extLst>
      <p:ext uri="{BB962C8B-B14F-4D97-AF65-F5344CB8AC3E}">
        <p14:creationId xmlns:p14="http://schemas.microsoft.com/office/powerpoint/2010/main" val="231877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envelope (engineering idea) for safe/robust learning (% of safety violation guarantee)</a:t>
            </a:r>
          </a:p>
          <a:p>
            <a:r>
              <a:rPr lang="en-US" dirty="0"/>
              <a:t>Business critical systems</a:t>
            </a:r>
          </a:p>
          <a:p>
            <a:r>
              <a:rPr lang="en-US" dirty="0"/>
              <a:t>Critical State Spaces</a:t>
            </a:r>
          </a:p>
          <a:p>
            <a:r>
              <a:rPr lang="en-US" dirty="0"/>
              <a:t>Envelope has to be evolved as well </a:t>
            </a:r>
          </a:p>
          <a:p>
            <a:r>
              <a:rPr lang="en-US" dirty="0"/>
              <a:t>How to know that the envelope is valid.</a:t>
            </a:r>
          </a:p>
          <a:p>
            <a:r>
              <a:rPr lang="en-US" dirty="0"/>
              <a:t>Lecture on </a:t>
            </a:r>
            <a:r>
              <a:rPr lang="en-US" dirty="0" err="1"/>
              <a:t>Safety&amp;Resilient</a:t>
            </a:r>
            <a:r>
              <a:rPr lang="en-US" dirty="0"/>
              <a:t> Systems – structures that adjust (reviewing safety margins)</a:t>
            </a:r>
          </a:p>
          <a:p>
            <a:r>
              <a:rPr lang="en-US" dirty="0"/>
              <a:t>Accidents trigger reviews of safety margins</a:t>
            </a:r>
          </a:p>
          <a:p>
            <a:r>
              <a:rPr lang="en-US" b="1" dirty="0"/>
              <a:t>Human-on-the-loop </a:t>
            </a:r>
            <a:r>
              <a:rPr lang="en-US" dirty="0"/>
              <a:t>(confirm the automated decision)</a:t>
            </a:r>
          </a:p>
          <a:p>
            <a:r>
              <a:rPr lang="en-US" dirty="0"/>
              <a:t>Recommendation system – how many are accepted vs rejected</a:t>
            </a:r>
          </a:p>
          <a:p>
            <a:r>
              <a:rPr lang="en-US" dirty="0"/>
              <a:t>Imitation learning vs Reward modeling </a:t>
            </a:r>
          </a:p>
          <a:p>
            <a:r>
              <a:rPr lang="en-US" dirty="0"/>
              <a:t>Crash example (how many people were affected), not possible, because measurements are also missing in a crash (income loss, satisfaction loss), e.g. Counterfactuals. These are phenomena that the runtime model can estimate indirectly (failed transactions)</a:t>
            </a:r>
          </a:p>
        </p:txBody>
      </p:sp>
      <p:sp>
        <p:nvSpPr>
          <p:cNvPr id="4" name="Slide Number Placeholder 3"/>
          <p:cNvSpPr>
            <a:spLocks noGrp="1"/>
          </p:cNvSpPr>
          <p:nvPr>
            <p:ph type="sldNum" sz="quarter" idx="5"/>
          </p:nvPr>
        </p:nvSpPr>
        <p:spPr/>
        <p:txBody>
          <a:bodyPr/>
          <a:lstStyle/>
          <a:p>
            <a:fld id="{6F5E3EB3-4474-4F6D-B7CC-AA304012D246}" type="slidenum">
              <a:rPr lang="en-US" smtClean="0"/>
              <a:t>30</a:t>
            </a:fld>
            <a:endParaRPr lang="en-US"/>
          </a:p>
        </p:txBody>
      </p:sp>
    </p:spTree>
    <p:extLst>
      <p:ext uri="{BB962C8B-B14F-4D97-AF65-F5344CB8AC3E}">
        <p14:creationId xmlns:p14="http://schemas.microsoft.com/office/powerpoint/2010/main" val="332208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The hypotheses are predictions about a certain phenomenon</a:t>
            </a:r>
          </a:p>
          <a:p>
            <a:r>
              <a:rPr lang="en-US" altLang="x-none" dirty="0">
                <a:latin typeface="Arial" charset="0"/>
                <a:ea typeface="ＭＳ Ｐゴシック" charset="-128"/>
              </a:rPr>
              <a:t>The process models are descriptions of how the phenomenon works, in sense how the visible phenomenon came to be, i.e., the causal relations between inputs and outputs. Note that through a process model, describe we can generate data via simulation.</a:t>
            </a:r>
          </a:p>
          <a:p>
            <a:r>
              <a:rPr lang="en-US" altLang="x-none" dirty="0">
                <a:latin typeface="Arial" charset="0"/>
                <a:ea typeface="ＭＳ Ｐゴシック" charset="-128"/>
              </a:rPr>
              <a:t>The statistical models can be a distribution with characteristics as mean and standard deviation.</a:t>
            </a:r>
          </a:p>
          <a:p>
            <a:endParaRPr lang="en-US" altLang="x-none" dirty="0">
              <a:latin typeface="Arial" charset="0"/>
              <a:ea typeface="ＭＳ Ｐゴシック" charset="-128"/>
            </a:endParaRPr>
          </a:p>
          <a:p>
            <a:r>
              <a:rPr lang="en-US" altLang="x-none" dirty="0">
                <a:latin typeface="Arial" charset="0"/>
                <a:ea typeface="ＭＳ Ｐゴシック" charset="-128"/>
              </a:rPr>
              <a:t>Example:</a:t>
            </a:r>
          </a:p>
          <a:p>
            <a:endParaRPr lang="en-US" altLang="x-none" dirty="0">
              <a:latin typeface="Arial" charset="0"/>
              <a:ea typeface="ＭＳ Ｐゴシック" charset="-128"/>
            </a:endParaRPr>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9A12A82-2D27-8443-B356-0706C8C5A98D}" type="slidenum">
              <a:rPr lang="de-DE" altLang="x-none"/>
              <a:pPr/>
              <a:t>36</a:t>
            </a:fld>
            <a:endParaRPr lang="de-DE" altLang="x-none"/>
          </a:p>
        </p:txBody>
      </p:sp>
    </p:spTree>
    <p:extLst>
      <p:ext uri="{BB962C8B-B14F-4D97-AF65-F5344CB8AC3E}">
        <p14:creationId xmlns:p14="http://schemas.microsoft.com/office/powerpoint/2010/main" val="231733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pitchFamily="-112" charset="0"/>
                <a:ea typeface="ＭＳ Ｐゴシック" pitchFamily="-112" charset="-128"/>
                <a:cs typeface="ＭＳ Ｐゴシック" pitchFamily="-112" charset="-128"/>
              </a:rPr>
              <a:t>Should Probability Inference be Thrown Under the Bus?</a:t>
            </a:r>
            <a:endParaRPr lang="en-US" altLang="x-none" dirty="0">
              <a:latin typeface="Arial" charset="0"/>
              <a:ea typeface="ＭＳ Ｐゴシック" charset="-128"/>
            </a:endParaRPr>
          </a:p>
          <a:p>
            <a:r>
              <a:rPr lang="en-US" altLang="x-none" dirty="0">
                <a:latin typeface="Arial" charset="0"/>
                <a:ea typeface="ＭＳ Ｐゴシック" charset="-128"/>
              </a:rPr>
              <a:t>https://medium.com/intuitionmachine/why-probability-theory-should-be-thrown-under-the-bus-36e5d69a34c9</a:t>
            </a:r>
          </a:p>
          <a:p>
            <a:endParaRPr lang="en-US" altLang="x-none" dirty="0">
              <a:latin typeface="Arial" charset="0"/>
              <a:ea typeface="ＭＳ Ｐゴシック" charset="-128"/>
            </a:endParaRPr>
          </a:p>
          <a:p>
            <a:endParaRPr lang="en-US" altLang="x-none" dirty="0">
              <a:latin typeface="Arial" charset="0"/>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probabilistic graphical models and corresponding probability distributions, we have three types of assumptions: </a:t>
            </a:r>
            <a:r>
              <a:rPr lang="en-US" b="1" dirty="0"/>
              <a:t>Causal Markov assumption, Faithfulness assumption, </a:t>
            </a:r>
            <a:r>
              <a:rPr lang="en-US" b="0" dirty="0"/>
              <a:t>and</a:t>
            </a:r>
            <a:r>
              <a:rPr lang="en-US" b="1" dirty="0"/>
              <a:t> Causal sufficiency assumption</a:t>
            </a:r>
            <a:r>
              <a:rPr lang="en-US" dirty="0"/>
              <a:t>. </a:t>
            </a:r>
            <a:r>
              <a:rPr lang="en-US" altLang="x-none" dirty="0">
                <a:latin typeface="Arial" charset="0"/>
                <a:ea typeface="ＭＳ Ｐゴシック" charset="-128"/>
              </a:rPr>
              <a:t>Quoting [1]:</a:t>
            </a:r>
          </a:p>
          <a:p>
            <a:r>
              <a:rPr lang="en-US" dirty="0">
                <a:effectLst/>
                <a:latin typeface="Times New Roman" panose="02020603050405020304" pitchFamily="18" charset="0"/>
              </a:rPr>
              <a:t>“Causal Sufficiency is an assumption about what we have managed to measure. I have so far discussed three different assumptions:</a:t>
            </a:r>
            <a:br>
              <a:rPr lang="en-US" dirty="0"/>
            </a:br>
            <a:r>
              <a:rPr lang="en-US" dirty="0">
                <a:effectLst/>
                <a:latin typeface="Times New Roman" panose="02020603050405020304" pitchFamily="18" charset="0"/>
              </a:rPr>
              <a:t>1) the Causal Markov assumption: upon accurately specifying a causal graph G among some set of variables V (in which V includes all the common causes of pairs in V), at least the independence relations obtained by applying d-separation to G hold in the population probability distribution over V.</a:t>
            </a:r>
            <a:br>
              <a:rPr lang="en-US" dirty="0"/>
            </a:br>
            <a:r>
              <a:rPr lang="en-US" dirty="0">
                <a:effectLst/>
                <a:latin typeface="Times New Roman" panose="02020603050405020304" pitchFamily="18" charset="0"/>
              </a:rPr>
              <a:t>2) the Faithfulness assumption: exactly the independence relations obtained by applying d-separation to G hold in the probability distribution over V.</a:t>
            </a:r>
            <a:br>
              <a:rPr lang="en-US" dirty="0"/>
            </a:br>
            <a:r>
              <a:rPr lang="en-US" dirty="0">
                <a:effectLst/>
                <a:latin typeface="Times New Roman" panose="02020603050405020304" pitchFamily="18" charset="0"/>
              </a:rPr>
              <a:t>3) the Causal Sufficiency assumption: the set of measured variables M include all of the common causes of pairs in M</a:t>
            </a:r>
            <a:endParaRPr lang="en-US" dirty="0">
              <a:effectLst/>
              <a:latin typeface="Arial" charset="0"/>
              <a:ea typeface="ＭＳ Ｐゴシック" charset="-128"/>
            </a:endParaRPr>
          </a:p>
          <a:p>
            <a:endParaRPr lang="en-US" altLang="x-none" dirty="0">
              <a:latin typeface="Arial" charset="0"/>
              <a:ea typeface="ＭＳ Ｐゴシック" charset="-128"/>
            </a:endParaRPr>
          </a:p>
          <a:p>
            <a:r>
              <a:rPr lang="en-US" altLang="x-none" dirty="0">
                <a:latin typeface="Arial" charset="0"/>
                <a:ea typeface="ＭＳ Ｐゴシック" charset="-128"/>
              </a:rPr>
              <a:t>[1] https://www.cmu.edu/dietrich/philosophy/docs/scheines/introtocausalinference.pdf</a:t>
            </a:r>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9A12A82-2D27-8443-B356-0706C8C5A98D}" type="slidenum">
              <a:rPr lang="de-DE" altLang="x-none"/>
              <a:pPr/>
              <a:t>37</a:t>
            </a:fld>
            <a:endParaRPr lang="de-DE" altLang="x-none"/>
          </a:p>
        </p:txBody>
      </p:sp>
    </p:spTree>
    <p:extLst>
      <p:ext uri="{BB962C8B-B14F-4D97-AF65-F5344CB8AC3E}">
        <p14:creationId xmlns:p14="http://schemas.microsoft.com/office/powerpoint/2010/main" val="134807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6</a:t>
            </a:fld>
            <a:endParaRPr lang="en-US"/>
          </a:p>
        </p:txBody>
      </p:sp>
    </p:spTree>
    <p:extLst>
      <p:ext uri="{BB962C8B-B14F-4D97-AF65-F5344CB8AC3E}">
        <p14:creationId xmlns:p14="http://schemas.microsoft.com/office/powerpoint/2010/main" val="173826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[USAID 2020] </a:t>
            </a:r>
            <a:r>
              <a:rPr lang="en-US" dirty="0"/>
              <a:t>Reflecting the Past, Shaping the Future: Making AI Work for International Development</a:t>
            </a:r>
          </a:p>
          <a:p>
            <a:r>
              <a:rPr lang="en-US" sz="1200" dirty="0">
                <a:hlinkClick r:id="rId3"/>
              </a:rPr>
              <a:t>https://www.usaid.gov/sites/default/files/documents/15396/AI_ExecutiveSummary-Digital.pdf</a:t>
            </a:r>
            <a:r>
              <a:rPr lang="en-US" sz="1200" dirty="0"/>
              <a:t> </a:t>
            </a:r>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8</a:t>
            </a:fld>
            <a:endParaRPr lang="en-US"/>
          </a:p>
        </p:txBody>
      </p:sp>
    </p:spTree>
    <p:extLst>
      <p:ext uri="{BB962C8B-B14F-4D97-AF65-F5344CB8AC3E}">
        <p14:creationId xmlns:p14="http://schemas.microsoft.com/office/powerpoint/2010/main" val="3687842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[USAID 2020] </a:t>
            </a:r>
            <a:r>
              <a:rPr lang="en-US" dirty="0"/>
              <a:t>Reflecting the Past, Shaping the Future: Making AI Work for International Development</a:t>
            </a:r>
          </a:p>
          <a:p>
            <a:r>
              <a:rPr lang="en-US" sz="1200" dirty="0">
                <a:hlinkClick r:id="rId3"/>
              </a:rPr>
              <a:t>https://www.usaid.gov/sites/default/files/documents/15396/AI_ExecutiveSummary-Digital.pdf</a:t>
            </a:r>
            <a:r>
              <a:rPr lang="en-US" sz="1200" dirty="0"/>
              <a:t>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Critical aspects of explainability = selection of data, models, and possible unexpected uses, etc.</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9</a:t>
            </a:fld>
            <a:endParaRPr lang="en-US"/>
          </a:p>
        </p:txBody>
      </p:sp>
    </p:spTree>
    <p:extLst>
      <p:ext uri="{BB962C8B-B14F-4D97-AF65-F5344CB8AC3E}">
        <p14:creationId xmlns:p14="http://schemas.microsoft.com/office/powerpoint/2010/main" val="2140587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[USAID 2020] </a:t>
            </a:r>
            <a:r>
              <a:rPr lang="en-US" dirty="0"/>
              <a:t>Reflecting the Past, Shaping the Future: Making AI Work for International Development</a:t>
            </a:r>
          </a:p>
          <a:p>
            <a:r>
              <a:rPr lang="en-US" sz="1200" dirty="0">
                <a:hlinkClick r:id="rId3"/>
              </a:rPr>
              <a:t>https://www.usaid.gov/sites/default/files/documents/15396/AI_ExecutiveSummary-Digital.pdf</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10</a:t>
            </a:fld>
            <a:endParaRPr lang="en-US"/>
          </a:p>
        </p:txBody>
      </p:sp>
    </p:spTree>
    <p:extLst>
      <p:ext uri="{BB962C8B-B14F-4D97-AF65-F5344CB8AC3E}">
        <p14:creationId xmlns:p14="http://schemas.microsoft.com/office/powerpoint/2010/main" val="251446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[USAID 2020] </a:t>
            </a:r>
            <a:r>
              <a:rPr lang="en-US" dirty="0"/>
              <a:t>Reflecting the Past, Shaping the Future: Making AI Work for International Development</a:t>
            </a:r>
          </a:p>
          <a:p>
            <a:r>
              <a:rPr lang="en-US" sz="1200" dirty="0">
                <a:hlinkClick r:id="rId3"/>
              </a:rPr>
              <a:t>https://www.usaid.gov/sites/default/files/documents/15396/AI_ExecutiveSummary-Digital.pdf</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11</a:t>
            </a:fld>
            <a:endParaRPr lang="en-US"/>
          </a:p>
        </p:txBody>
      </p:sp>
    </p:spTree>
    <p:extLst>
      <p:ext uri="{BB962C8B-B14F-4D97-AF65-F5344CB8AC3E}">
        <p14:creationId xmlns:p14="http://schemas.microsoft.com/office/powerpoint/2010/main" val="2851905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[USAID 2020] </a:t>
            </a:r>
            <a:r>
              <a:rPr lang="en-US" dirty="0"/>
              <a:t>Reflecting the Past, Shaping the Future: Making AI Work for International Development</a:t>
            </a:r>
          </a:p>
          <a:p>
            <a:r>
              <a:rPr lang="en-US" sz="1200" dirty="0">
                <a:hlinkClick r:id="rId3"/>
              </a:rPr>
              <a:t>https://www.usaid.gov/sites/default/files/documents/15396/AI_ExecutiveSummary-Digital.pdf</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12</a:t>
            </a:fld>
            <a:endParaRPr lang="en-US"/>
          </a:p>
        </p:txBody>
      </p:sp>
    </p:spTree>
    <p:extLst>
      <p:ext uri="{BB962C8B-B14F-4D97-AF65-F5344CB8AC3E}">
        <p14:creationId xmlns:p14="http://schemas.microsoft.com/office/powerpoint/2010/main" val="646294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[Teodorescu 2020] </a:t>
            </a:r>
            <a:r>
              <a:rPr lang="en-US" b="1" dirty="0"/>
              <a:t>Fairness Criteria, Exploring Fairness in Machine Learning -</a:t>
            </a:r>
            <a:r>
              <a:rPr lang="en-US" b="0" dirty="0"/>
              <a:t> https://www.youtube.com/watch?v=euwc0va-7Vo&amp;list=PLUl4u3cNGP63IFQn8FklBOUhYVcmaxpOX&amp;index=5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[Hardt et al. 2016] </a:t>
            </a:r>
            <a:r>
              <a:rPr lang="en-US" dirty="0"/>
              <a:t>Hardt, Moritz, Eric Price, and </a:t>
            </a:r>
            <a:r>
              <a:rPr lang="en-US" dirty="0" err="1"/>
              <a:t>Nati</a:t>
            </a:r>
            <a:r>
              <a:rPr lang="en-US" dirty="0"/>
              <a:t> </a:t>
            </a:r>
            <a:r>
              <a:rPr lang="en-US" dirty="0" err="1"/>
              <a:t>Srebro</a:t>
            </a:r>
            <a:r>
              <a:rPr lang="en-US" dirty="0"/>
              <a:t>. "Equality of opportunity in supervised learning." </a:t>
            </a:r>
            <a:r>
              <a:rPr lang="en-US" i="1" dirty="0"/>
              <a:t>Advances in neural information processing systems</a:t>
            </a:r>
            <a:r>
              <a:rPr lang="en-US" dirty="0"/>
              <a:t> 29 (2016): 3315-3323.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sz="1800" b="0" i="0" u="none" strike="noStrike" baseline="0" dirty="0">
                <a:latin typeface="NimbusRomNo9L-Regu"/>
              </a:rPr>
              <a:t>Muhammad Bilal Zafar, Isabel Valera, Manuel Gomez Rodriguez, and Krishna P </a:t>
            </a:r>
            <a:r>
              <a:rPr lang="en-US" sz="1800" b="0" i="0" u="none" strike="noStrike" baseline="0" dirty="0" err="1">
                <a:latin typeface="NimbusRomNo9L-Regu"/>
              </a:rPr>
              <a:t>Gummadi</a:t>
            </a:r>
            <a:r>
              <a:rPr lang="en-US" sz="1800" b="0" i="0" u="none" strike="noStrike" baseline="0" dirty="0">
                <a:latin typeface="NimbusRomNo9L-Regu"/>
              </a:rPr>
              <a:t>.</a:t>
            </a:r>
          </a:p>
          <a:p>
            <a:pPr algn="l"/>
            <a:r>
              <a:rPr lang="en-US" sz="1800" b="0" i="0" u="none" strike="noStrike" baseline="0" dirty="0">
                <a:latin typeface="NimbusRomNo9L-Regu"/>
              </a:rPr>
              <a:t>Learning fair classifiers. </a:t>
            </a:r>
            <a:r>
              <a:rPr lang="en-US" sz="1800" b="0" i="0" u="none" strike="noStrike" baseline="0" dirty="0" err="1">
                <a:latin typeface="NimbusRomNo9L-ReguItal"/>
              </a:rPr>
              <a:t>CoRR</a:t>
            </a:r>
            <a:r>
              <a:rPr lang="en-US" sz="1800" b="0" i="0" u="none" strike="noStrike" baseline="0" dirty="0">
                <a:latin typeface="NimbusRomNo9L-Regu"/>
              </a:rPr>
              <a:t>, abs:1507.05259, 2015</a:t>
            </a:r>
            <a:endParaRPr lang="en-US" dirty="0"/>
          </a:p>
          <a:p>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16</a:t>
            </a:fld>
            <a:endParaRPr lang="en-US"/>
          </a:p>
        </p:txBody>
      </p:sp>
    </p:spTree>
    <p:extLst>
      <p:ext uri="{BB962C8B-B14F-4D97-AF65-F5344CB8AC3E}">
        <p14:creationId xmlns:p14="http://schemas.microsoft.com/office/powerpoint/2010/main" val="82799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517D457-845E-4E96-87DA-84A589035CA1}" type="slidenum">
              <a:rPr lang="en-US" smtClean="0"/>
              <a:t>17</a:t>
            </a:fld>
            <a:endParaRPr lang="en-US"/>
          </a:p>
        </p:txBody>
      </p:sp>
    </p:spTree>
    <p:extLst>
      <p:ext uri="{BB962C8B-B14F-4D97-AF65-F5344CB8AC3E}">
        <p14:creationId xmlns:p14="http://schemas.microsoft.com/office/powerpoint/2010/main" val="727756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61253569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464635A-FF06-4676-A9CD-3587A95713EB}" type="datetime1">
              <a:rPr lang="en-US" smtClean="0"/>
              <a:t>5/2/2023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41860214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10B6B60D-56D2-480D-A897-6F2E388764C3}"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9139987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9CE8E524-4C4C-467E-8A65-2BAF9E5456BF}"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33330018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EE2A92D-CF97-45C3-BDFA-DB0A32C92184}"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31388439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956E29-A9BB-4798-A3B1-3C0FBA2412B5}"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9380796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2133744"/>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8A7B2F51-6B5E-48C0-9D4E-83A0B79FED5A}"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763047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E01CD3C2-4B7C-4719-AC8E-B9F740083F9E}" type="datetime1">
              <a:rPr lang="en-US" smtClean="0"/>
              <a:t>5/2/2023</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4230270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3"/>
            <a:ext cx="11228919" cy="1375516"/>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478365" y="5277909"/>
            <a:ext cx="11228919"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8" name="Grafik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2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61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9" name="Grafik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95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248341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1368423"/>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478367" y="5277909"/>
            <a:ext cx="11228916"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2" name="Grafik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1"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40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8" name="Grafik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128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478367" y="1653118"/>
            <a:ext cx="9169400" cy="4751917"/>
          </a:xfrm>
          <a:noFill/>
        </p:spPr>
        <p:txBody>
          <a:bodyPr lIns="0" tIns="7200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2" name="Titel 1"/>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3" name="Datumsplatzhalter 2"/>
          <p:cNvSpPr>
            <a:spLocks noGrp="1"/>
          </p:cNvSpPr>
          <p:nvPr>
            <p:ph type="dt" sz="half" idx="11"/>
          </p:nvPr>
        </p:nvSpPr>
        <p:spPr/>
        <p:txBody>
          <a:bodyPr/>
          <a:lstStyle/>
          <a:p>
            <a:fld id="{9490901B-AC82-4F19-8AC2-244975915978}" type="datetime1">
              <a:rPr lang="en-US" smtClean="0"/>
              <a:t>5/2/2023</a:t>
            </a:fld>
            <a:endParaRPr lang="en-US"/>
          </a:p>
        </p:txBody>
      </p:sp>
      <p:sp>
        <p:nvSpPr>
          <p:cNvPr id="5" name="Fußzeilenplatzhalter 4"/>
          <p:cNvSpPr>
            <a:spLocks noGrp="1"/>
          </p:cNvSpPr>
          <p:nvPr>
            <p:ph type="ftr" sz="quarter" idx="12"/>
          </p:nvPr>
        </p:nvSpPr>
        <p:spPr/>
        <p:txBody>
          <a:bodyPr/>
          <a:lstStyle/>
          <a:p>
            <a:endParaRPr lang="en-US"/>
          </a:p>
        </p:txBody>
      </p:sp>
      <p:sp>
        <p:nvSpPr>
          <p:cNvPr id="6" name="Foliennummernplatzhalter 5"/>
          <p:cNvSpPr>
            <a:spLocks noGrp="1"/>
          </p:cNvSpPr>
          <p:nvPr>
            <p:ph type="sldNum" sz="quarter" idx="13"/>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3654314779"/>
      </p:ext>
    </p:extLst>
  </p:cSld>
  <p:clrMapOvr>
    <a:masterClrMapping/>
  </p:clrMapOvr>
  <p:transition spd="slow">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6" name="Datumsplatzhalter 5"/>
          <p:cNvSpPr>
            <a:spLocks noGrp="1"/>
          </p:cNvSpPr>
          <p:nvPr>
            <p:ph type="dt" sz="half" idx="14"/>
          </p:nvPr>
        </p:nvSpPr>
        <p:spPr/>
        <p:txBody>
          <a:bodyPr/>
          <a:lstStyle/>
          <a:p>
            <a:fld id="{D51027F5-6E3B-428C-9928-B50A270A3C8C}" type="datetime1">
              <a:rPr lang="en-US" smtClean="0"/>
              <a:t>5/2/2023</a:t>
            </a:fld>
            <a:endParaRPr lang="en-US"/>
          </a:p>
        </p:txBody>
      </p:sp>
      <p:sp>
        <p:nvSpPr>
          <p:cNvPr id="7" name="Fußzeilenplatzhalter 6"/>
          <p:cNvSpPr>
            <a:spLocks noGrp="1"/>
          </p:cNvSpPr>
          <p:nvPr>
            <p:ph type="ftr" sz="quarter" idx="15"/>
          </p:nvPr>
        </p:nvSpPr>
        <p:spPr/>
        <p:txBody>
          <a:bodyPr/>
          <a:lstStyle/>
          <a:p>
            <a:endParaRPr lang="en-US"/>
          </a:p>
        </p:txBody>
      </p:sp>
      <p:sp>
        <p:nvSpPr>
          <p:cNvPr id="8" name="Foliennummernplatzhalter 7"/>
          <p:cNvSpPr>
            <a:spLocks noGrp="1"/>
          </p:cNvSpPr>
          <p:nvPr>
            <p:ph type="sldNum" sz="quarter" idx="16"/>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14498539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p:txBody>
          <a:bodyPr/>
          <a:lstStyle>
            <a:lvl1pPr marL="357708" indent="-357708">
              <a:buClr>
                <a:schemeClr val="accent1"/>
              </a:buClr>
              <a:buSzPct val="80000"/>
              <a:buFont typeface="Arial" panose="020B0604020202020204" pitchFamily="34" charset="0"/>
              <a:buChar char="■"/>
              <a:defRPr baseline="0"/>
            </a:lvl1pPr>
            <a:lvl2pPr marL="715415" indent="-357708">
              <a:buSzPct val="80000"/>
              <a:buFont typeface="Arial" panose="020B0604020202020204" pitchFamily="34" charset="0"/>
              <a:buChar char="□"/>
              <a:defRPr/>
            </a:lvl2pPr>
            <a:lvl3pPr marL="1075240" indent="-35982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1D28C071-D63C-4A95-BA20-83652F969B61}" type="datetime1">
              <a:rPr lang="en-US" smtClean="0"/>
              <a:t>5/2/2023</a:t>
            </a:fld>
            <a:endParaRPr lang="en-US"/>
          </a:p>
        </p:txBody>
      </p:sp>
      <p:sp>
        <p:nvSpPr>
          <p:cNvPr id="3" name="Footer Placeholder 2"/>
          <p:cNvSpPr>
            <a:spLocks noGrp="1"/>
          </p:cNvSpPr>
          <p:nvPr>
            <p:ph type="ftr" sz="quarter" idx="15"/>
          </p:nvPr>
        </p:nvSpPr>
        <p:spPr/>
        <p:txBody>
          <a:bodyPr/>
          <a:lstStyle/>
          <a:p>
            <a:endParaRPr lang="en-US"/>
          </a:p>
        </p:txBody>
      </p:sp>
      <p:sp>
        <p:nvSpPr>
          <p:cNvPr id="4" name="Slide Number Placeholder 3"/>
          <p:cNvSpPr>
            <a:spLocks noGrp="1"/>
          </p:cNvSpPr>
          <p:nvPr>
            <p:ph type="sldNum" sz="quarter" idx="16"/>
          </p:nvPr>
        </p:nvSpPr>
        <p:spPr/>
        <p:txBody>
          <a:bodyPr/>
          <a:lstStyle/>
          <a:p>
            <a:fld id="{477C7578-46E3-4DC5-9844-CB06902B4F72}" type="slidenum">
              <a:rPr lang="en-US" smtClean="0"/>
              <a:t>‹#›</a:t>
            </a:fld>
            <a:endParaRPr lang="en-US"/>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3623181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p:txBody>
          <a:bodyPr/>
          <a:lstStyle/>
          <a:p>
            <a:fld id="{139F153E-DAE3-47F4-9ECE-DA63FFCEA934}" type="datetime1">
              <a:rPr lang="en-US" smtClean="0"/>
              <a:t>5/2/2023</a:t>
            </a:fld>
            <a:endParaRPr lang="en-US"/>
          </a:p>
        </p:txBody>
      </p:sp>
      <p:sp>
        <p:nvSpPr>
          <p:cNvPr id="4" name="Footer Placeholder 3"/>
          <p:cNvSpPr>
            <a:spLocks noGrp="1"/>
          </p:cNvSpPr>
          <p:nvPr>
            <p:ph type="ftr" sz="quarter" idx="16"/>
          </p:nvPr>
        </p:nvSpPr>
        <p:spPr/>
        <p:txBody>
          <a:bodyPr/>
          <a:lstStyle/>
          <a:p>
            <a:endParaRPr lang="en-US"/>
          </a:p>
        </p:txBody>
      </p:sp>
      <p:sp>
        <p:nvSpPr>
          <p:cNvPr id="5" name="Slide Number Placeholder 4"/>
          <p:cNvSpPr>
            <a:spLocks noGrp="1"/>
          </p:cNvSpPr>
          <p:nvPr>
            <p:ph type="sldNum" sz="quarter" idx="17"/>
          </p:nvPr>
        </p:nvSpPr>
        <p:spPr/>
        <p:txBody>
          <a:bodyPr/>
          <a:lstStyle/>
          <a:p>
            <a:fld id="{477C7578-46E3-4DC5-9844-CB06902B4F72}"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40419967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FC9E4F1F-2FAB-4F0A-8C45-93B1D388B056}" type="datetime1">
              <a:rPr lang="en-US" smtClean="0"/>
              <a:t>5/2/2023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7C7578-46E3-4DC5-9844-CB06902B4F72}"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1905129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2228866"/>
            <a:ext cx="2112433" cy="4176167"/>
          </a:xfrm>
        </p:spPr>
        <p:txBody>
          <a:bodyPr t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7276D31A-6C65-4962-A5D4-EE9B916689A1}" type="datetime1">
              <a:rPr lang="en-US" smtClean="0"/>
              <a:t>5/2/2023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4045512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A012367-6EE6-4F10-AE32-7A60328FB2C2}"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86372616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B7285ED4-E407-4F2A-B02C-2115B5262455}"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629161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4942142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5E767F7D-BBFA-4D8E-8716-8BBEAD2DBED4}"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5688761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1C4F03A-C873-4B08-80CF-41CF60853035}" type="datetime1">
              <a:rPr lang="en-US" smtClean="0"/>
              <a:t>5/2/2023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7C7578-46E3-4DC5-9844-CB06902B4F72}"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32628263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45787297"/>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E4E2D50C-E46D-4EEC-907F-8370E5D95B20}"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1480244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E178-1D2C-4D34-9140-72A21BFD4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F713A-646F-4AE5-88A2-6F16BCB18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2A8BF-54B6-462B-BDA4-B11FEC402288}"/>
              </a:ext>
            </a:extLst>
          </p:cNvPr>
          <p:cNvSpPr>
            <a:spLocks noGrp="1"/>
          </p:cNvSpPr>
          <p:nvPr>
            <p:ph type="dt" sz="half" idx="10"/>
          </p:nvPr>
        </p:nvSpPr>
        <p:spPr/>
        <p:txBody>
          <a:bodyPr/>
          <a:lstStyle/>
          <a:p>
            <a:fld id="{3A92F323-EFA7-4DE3-9433-7C2837A93D88}" type="datetime1">
              <a:rPr lang="en-US" smtClean="0"/>
              <a:t>5/2/2023</a:t>
            </a:fld>
            <a:endParaRPr lang="en-US"/>
          </a:p>
        </p:txBody>
      </p:sp>
      <p:sp>
        <p:nvSpPr>
          <p:cNvPr id="5" name="Footer Placeholder 4">
            <a:extLst>
              <a:ext uri="{FF2B5EF4-FFF2-40B4-BE49-F238E27FC236}">
                <a16:creationId xmlns:a16="http://schemas.microsoft.com/office/drawing/2014/main" id="{CB0014D6-2970-479D-A425-A8775C401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16F4C-8824-43DA-AD86-C0F8EF775760}"/>
              </a:ext>
            </a:extLst>
          </p:cNvPr>
          <p:cNvSpPr>
            <a:spLocks noGrp="1"/>
          </p:cNvSpPr>
          <p:nvPr>
            <p:ph type="sldNum" sz="quarter" idx="12"/>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3766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523807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320341403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14564894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8C7BCEB-607E-4887-84E0-92AE5CC396EB}" type="datetime1">
              <a:rPr lang="en-US" smtClean="0"/>
              <a:t>5/2/2023</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486476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6E2BB5E6-1ADF-4B44-8B89-FF30316E46F0}" type="datetime1">
              <a:rPr lang="en-US" smtClean="0"/>
              <a:t>5/2/2023</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8419285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CA26967A-6B39-48F7-935B-EBB469C477EC}" type="datetime1">
              <a:rPr lang="en-US" smtClean="0"/>
              <a:t>5/2/2023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7C7578-46E3-4DC5-9844-CB06902B4F72}" type="slidenum">
              <a:rPr lang="en-US" smtClean="0"/>
              <a:t>‹#›</a:t>
            </a:fld>
            <a:endParaRPr lang="en-US"/>
          </a:p>
        </p:txBody>
      </p:sp>
    </p:spTree>
    <p:extLst>
      <p:ext uri="{BB962C8B-B14F-4D97-AF65-F5344CB8AC3E}">
        <p14:creationId xmlns:p14="http://schemas.microsoft.com/office/powerpoint/2010/main" val="29092685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190FB001-546C-4F53-A715-D65499176A8F}" type="datetime1">
              <a:rPr lang="en-US" smtClean="0"/>
              <a:t>5/2/2023</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77C7578-46E3-4DC5-9844-CB06902B4F72}"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81492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113638" y="402981"/>
            <a:ext cx="813044" cy="811324"/>
          </a:xfrm>
          <a:prstGeom prst="rect">
            <a:avLst/>
          </a:prstGeom>
        </p:spPr>
      </p:pic>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1236784"/>
          </a:xfrm>
          <a:prstGeom prst="rect">
            <a:avLst/>
          </a:prstGeom>
        </p:spPr>
        <p:txBody>
          <a:bodyPr vert="horz" lIns="0" tIns="0" rIns="0" bIns="180000" rtlCol="0" anchor="b" anchorCtr="0">
            <a:noAutofit/>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3" name="Text Placeholder 2"/>
          <p:cNvSpPr>
            <a:spLocks noGrp="1"/>
          </p:cNvSpPr>
          <p:nvPr>
            <p:ph type="body" idx="1"/>
          </p:nvPr>
        </p:nvSpPr>
        <p:spPr bwMode="gray">
          <a:xfrm>
            <a:off x="478369" y="1653116"/>
            <a:ext cx="9169401" cy="4751917"/>
          </a:xfrm>
          <a:prstGeom prst="rect">
            <a:avLst/>
          </a:prstGeom>
        </p:spPr>
        <p:txBody>
          <a:bodyPr vert="horz" lIns="0" tIns="72000" rIns="0" bIns="0" rtlCol="0" anchor="t" anchorCtr="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2"/>
          </p:nvPr>
        </p:nvSpPr>
        <p:spPr bwMode="gray">
          <a:xfrm>
            <a:off x="9889069" y="5541237"/>
            <a:ext cx="2063751" cy="623024"/>
          </a:xfrm>
          <a:prstGeom prst="rect">
            <a:avLst/>
          </a:prstGeom>
        </p:spPr>
        <p:txBody>
          <a:bodyPr vert="horz" lIns="108000" tIns="0" rIns="0" bIns="0" rtlCol="0" anchor="t"/>
          <a:lstStyle>
            <a:lvl1pPr algn="l">
              <a:defRPr sz="1400">
                <a:solidFill>
                  <a:schemeClr val="tx1"/>
                </a:solidFill>
              </a:defRPr>
            </a:lvl1pPr>
          </a:lstStyle>
          <a:p>
            <a:fld id="{C0345775-784E-4D68-83E4-5E576D2797F0}" type="datetime1">
              <a:rPr lang="en-US" smtClean="0"/>
              <a:t>5/2/2023</a:t>
            </a:fld>
            <a:endParaRPr lang="en-US"/>
          </a:p>
        </p:txBody>
      </p:sp>
      <p:sp>
        <p:nvSpPr>
          <p:cNvPr id="5" name="Footer Placeholder 4"/>
          <p:cNvSpPr>
            <a:spLocks noGrp="1"/>
          </p:cNvSpPr>
          <p:nvPr>
            <p:ph type="ftr" sz="quarter" idx="3"/>
          </p:nvPr>
        </p:nvSpPr>
        <p:spPr bwMode="gray">
          <a:xfrm>
            <a:off x="9889069" y="4749938"/>
            <a:ext cx="2063751" cy="695287"/>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9889069" y="6164260"/>
            <a:ext cx="2063751" cy="240773"/>
          </a:xfrm>
          <a:prstGeom prst="rect">
            <a:avLst/>
          </a:prstGeom>
        </p:spPr>
        <p:txBody>
          <a:bodyPr vert="horz" lIns="108000" tIns="0" rIns="0" bIns="0" rtlCol="0" anchor="b"/>
          <a:lstStyle>
            <a:lvl1pPr algn="l">
              <a:defRPr sz="1400" b="0">
                <a:solidFill>
                  <a:schemeClr val="tx1"/>
                </a:solidFill>
              </a:defRPr>
            </a:lvl1pPr>
          </a:lstStyle>
          <a:p>
            <a:fld id="{477C7578-46E3-4DC5-9844-CB06902B4F72}"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7" y="1375439"/>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1" name="Picture 2" descr="https://www.uni-potsdam.de/fileadmin01/projects/zavz/images/logos/01_UPjpg.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888005" y="304678"/>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791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ct val="100000"/>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357708"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2pPr>
      <a:lvl3pPr marL="715415"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3pPr>
      <a:lvl4pPr marL="1075240" indent="-359824" algn="l" defTabSz="1219170" rtl="0" eaLnBrk="1" latinLnBrk="0" hangingPunct="1">
        <a:lnSpc>
          <a:spcPct val="100000"/>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ct val="100000"/>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ct val="100000"/>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ct val="1000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hyperlink" Target="mailto:matthias.barkowsky@hpi.de" TargetMode="External"/><Relationship Id="rId5" Type="http://schemas.openxmlformats.org/officeDocument/2006/relationships/hyperlink" Target="mailto:Christian.zoellner@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https://petewarden.com/2017/11/13/deep-learning-is-eating-software/" TargetMode="External"/><Relationship Id="rId2" Type="http://schemas.openxmlformats.org/officeDocument/2006/relationships/hyperlink" Target="https://a16z.com/2011/08/20/why-software-is-eating-the-world/" TargetMode="External"/><Relationship Id="rId1" Type="http://schemas.openxmlformats.org/officeDocument/2006/relationships/slideLayout" Target="../slideLayouts/slideLayout34.xml"/><Relationship Id="rId5" Type="http://schemas.openxmlformats.org/officeDocument/2006/relationships/hyperlink" Target="https://medium.com/intuitionmachine/is-deep-learning-software-2-0-cc7ad46b138f" TargetMode="External"/><Relationship Id="rId4" Type="http://schemas.openxmlformats.org/officeDocument/2006/relationships/hyperlink" Target="https://www.technologyreview.com/2017/05/12/151722/nvidia-ceo-software-is-eating-the-world-but-ai-is-going-to-eat-softwar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s://ocw.mit.edu/RES-EC-001S20"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s://groups.google.com/g/human-centered-ai" TargetMode="External"/><Relationship Id="rId5" Type="http://schemas.openxmlformats.org/officeDocument/2006/relationships/hyperlink" Target="https://www.usaid.gov/sites/default/files/documents/15396/AI_ExecutiveSummary-Digital.pdf" TargetMode="External"/><Relationship Id="rId4" Type="http://schemas.openxmlformats.org/officeDocument/2006/relationships/hyperlink" Target="https://www.usaid.gov/digital-development/artificial-intelligenc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7.jp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34.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2EAD-7F88-4BB9-A8E0-32ACDF034DC0}"/>
              </a:ext>
            </a:extLst>
          </p:cNvPr>
          <p:cNvSpPr>
            <a:spLocks noGrp="1"/>
          </p:cNvSpPr>
          <p:nvPr>
            <p:ph type="ctrTitle"/>
          </p:nvPr>
        </p:nvSpPr>
        <p:spPr>
          <a:xfrm>
            <a:off x="1524000" y="1420091"/>
            <a:ext cx="8125691" cy="3364491"/>
          </a:xfrm>
        </p:spPr>
        <p:txBody>
          <a:bodyPr>
            <a:noAutofit/>
          </a:bodyPr>
          <a:lstStyle/>
          <a:p>
            <a:r>
              <a:rPr lang="en-US" altLang="x-none" sz="1600" dirty="0">
                <a:ea typeface="ＭＳ Ｐゴシック" charset="-128"/>
              </a:rPr>
              <a:t>Summer Term 23</a:t>
            </a:r>
            <a:br>
              <a:rPr lang="en-US" altLang="x-none" sz="1600" dirty="0">
                <a:ea typeface="ＭＳ Ｐゴシック" charset="-128"/>
              </a:rPr>
            </a:br>
            <a:r>
              <a:rPr lang="en-US" sz="3200" b="1" dirty="0"/>
              <a:t>Responsible Artificial Intelligence</a:t>
            </a:r>
            <a:br>
              <a:rPr lang="en-US" sz="3200" b="1" dirty="0"/>
            </a:br>
            <a:br>
              <a:rPr lang="en-US" sz="3200" dirty="0"/>
            </a:br>
            <a:r>
              <a:rPr lang="en-US" sz="3200" b="1" dirty="0"/>
              <a:t>Lecture-2: </a:t>
            </a:r>
            <a:r>
              <a:rPr lang="en-US" sz="3200" dirty="0"/>
              <a:t>Towards Responsible AI -</a:t>
            </a:r>
            <a:br>
              <a:rPr lang="en-US" sz="3200" dirty="0"/>
            </a:br>
            <a:r>
              <a:rPr lang="en-US" sz="3200" dirty="0"/>
              <a:t>Principles and Criteria for AI Alignment</a:t>
            </a:r>
          </a:p>
        </p:txBody>
      </p:sp>
      <p:sp>
        <p:nvSpPr>
          <p:cNvPr id="3" name="Subtitle 2">
            <a:extLst>
              <a:ext uri="{FF2B5EF4-FFF2-40B4-BE49-F238E27FC236}">
                <a16:creationId xmlns:a16="http://schemas.microsoft.com/office/drawing/2014/main" id="{FAAC66FE-098C-478E-A45A-7469400A3BF8}"/>
              </a:ext>
            </a:extLst>
          </p:cNvPr>
          <p:cNvSpPr>
            <a:spLocks noGrp="1"/>
          </p:cNvSpPr>
          <p:nvPr>
            <p:ph type="subTitle" idx="1"/>
          </p:nvPr>
        </p:nvSpPr>
        <p:spPr>
          <a:xfrm>
            <a:off x="1524000" y="4907756"/>
            <a:ext cx="9144000" cy="1950244"/>
          </a:xfrm>
        </p:spPr>
        <p:txBody>
          <a:bodyPr/>
          <a:lstStyle/>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Prof. Dr. Holger Giese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3"/>
              </a:rPr>
              <a:t>holger.giese@hpi.uni-potsdam.de)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a:t>
            </a:r>
          </a:p>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Christian Medeiros Adriano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4"/>
              </a:rPr>
              <a:t>christian.adriano@hpi.de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 </a:t>
            </a:r>
            <a:r>
              <a:rPr kumimoji="0" lang="en-US" altLang="x-none" sz="1600" b="1" i="0" u="none" strike="noStrike" kern="1200" cap="none" spc="0" normalizeH="0" baseline="0" noProof="0" dirty="0">
                <a:ln>
                  <a:noFill/>
                </a:ln>
                <a:solidFill>
                  <a:srgbClr val="323232"/>
                </a:solidFill>
                <a:effectLst/>
                <a:uLnTx/>
                <a:uFillTx/>
                <a:latin typeface="Verdana"/>
                <a:ea typeface="ＭＳ Ｐゴシック" charset="-128"/>
                <a:cs typeface="+mn-cs"/>
              </a:rPr>
              <a:t>“Chris”</a:t>
            </a:r>
            <a:endPar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endParaRPr>
          </a:p>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Christian Z</a:t>
            </a:r>
            <a:r>
              <a:rPr kumimoji="0" lang="de-DE" altLang="x-none" sz="1600" b="0" i="0" u="none" strike="noStrike" kern="1200" cap="none" spc="0" normalizeH="0" baseline="0" noProof="0" dirty="0" err="1">
                <a:ln>
                  <a:noFill/>
                </a:ln>
                <a:solidFill>
                  <a:srgbClr val="323232"/>
                </a:solidFill>
                <a:effectLst/>
                <a:uLnTx/>
                <a:uFillTx/>
                <a:latin typeface="Verdana"/>
                <a:ea typeface="ＭＳ Ｐゴシック" charset="-128"/>
                <a:cs typeface="+mn-cs"/>
              </a:rPr>
              <a:t>öllner</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 (</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hlinkClick r:id="rId5"/>
              </a:rPr>
              <a:t>Christian.zoellner@hpi.de</a:t>
            </a:r>
            <a:r>
              <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rPr>
              <a:t>)</a:t>
            </a:r>
          </a:p>
          <a:p>
            <a:pPr>
              <a:lnSpc>
                <a:spcPts val="2667"/>
              </a:lnSpc>
              <a:defRPr/>
            </a:pPr>
            <a:r>
              <a:rPr lang="en-US" altLang="x-none" sz="1600" dirty="0">
                <a:ea typeface="ＭＳ Ｐゴシック" charset="-128"/>
              </a:rPr>
              <a:t>Matthias </a:t>
            </a:r>
            <a:r>
              <a:rPr lang="en-US" altLang="x-none" sz="1600" dirty="0" err="1">
                <a:ea typeface="ＭＳ Ｐゴシック" charset="-128"/>
              </a:rPr>
              <a:t>Barkowsky</a:t>
            </a:r>
            <a:r>
              <a:rPr lang="en-US" altLang="x-none" sz="1600" dirty="0">
                <a:ea typeface="ＭＳ Ｐゴシック" charset="-128"/>
              </a:rPr>
              <a:t> (</a:t>
            </a:r>
            <a:r>
              <a:rPr lang="en-US" altLang="x-none" sz="1600" dirty="0">
                <a:ea typeface="ＭＳ Ｐゴシック" charset="-128"/>
                <a:hlinkClick r:id="rId6"/>
              </a:rPr>
              <a:t>matthias.barkowsky@hpi.de</a:t>
            </a:r>
            <a:r>
              <a:rPr lang="en-US" altLang="x-none" sz="1600" dirty="0">
                <a:ea typeface="ＭＳ Ｐゴシック" charset="-128"/>
              </a:rPr>
              <a:t>)</a:t>
            </a:r>
          </a:p>
          <a:p>
            <a:pPr marL="0" marR="0" lvl="0" indent="0" algn="ctr" defTabSz="1219170" rtl="0" eaLnBrk="1" fontAlgn="auto" latinLnBrk="0" hangingPunct="1">
              <a:lnSpc>
                <a:spcPts val="2667"/>
              </a:lnSpc>
              <a:spcBef>
                <a:spcPts val="400"/>
              </a:spcBef>
              <a:spcAft>
                <a:spcPts val="400"/>
              </a:spcAft>
              <a:buClrTx/>
              <a:buSzTx/>
              <a:buFont typeface="Arial" panose="020B0604020202020204" pitchFamily="34" charset="0"/>
              <a:buNone/>
              <a:tabLst/>
              <a:defRPr/>
            </a:pPr>
            <a:endParaRPr kumimoji="0" lang="en-US" altLang="x-none" sz="1600" b="0" i="0" u="none" strike="noStrike" kern="1200" cap="none" spc="0" normalizeH="0" baseline="0" noProof="0" dirty="0">
              <a:ln>
                <a:noFill/>
              </a:ln>
              <a:solidFill>
                <a:srgbClr val="323232"/>
              </a:solidFill>
              <a:effectLst/>
              <a:uLnTx/>
              <a:uFillTx/>
              <a:latin typeface="Verdana"/>
              <a:ea typeface="ＭＳ Ｐゴシック" charset="-128"/>
              <a:cs typeface="+mn-cs"/>
            </a:endParaRPr>
          </a:p>
          <a:p>
            <a:endParaRPr lang="en-US" dirty="0"/>
          </a:p>
        </p:txBody>
      </p:sp>
    </p:spTree>
    <p:extLst>
      <p:ext uri="{BB962C8B-B14F-4D97-AF65-F5344CB8AC3E}">
        <p14:creationId xmlns:p14="http://schemas.microsoft.com/office/powerpoint/2010/main" val="109778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9AA6-D59B-44A8-ABF2-AC3D54F2F849}"/>
              </a:ext>
            </a:extLst>
          </p:cNvPr>
          <p:cNvSpPr>
            <a:spLocks noGrp="1"/>
          </p:cNvSpPr>
          <p:nvPr>
            <p:ph type="title"/>
          </p:nvPr>
        </p:nvSpPr>
        <p:spPr/>
        <p:txBody>
          <a:bodyPr/>
          <a:lstStyle/>
          <a:p>
            <a:r>
              <a:rPr lang="en-US" sz="2000" b="1" dirty="0"/>
              <a:t>Design Principles </a:t>
            </a:r>
            <a:r>
              <a:rPr lang="en-US" sz="2000" dirty="0"/>
              <a:t>[USAID 2020][Gandhi 2020]</a:t>
            </a:r>
            <a:br>
              <a:rPr lang="en-US" sz="2000" dirty="0"/>
            </a:br>
            <a:r>
              <a:rPr lang="en-US" b="1" dirty="0"/>
              <a:t>Auditability</a:t>
            </a:r>
            <a:endParaRPr lang="en-US" dirty="0"/>
          </a:p>
        </p:txBody>
      </p:sp>
      <p:sp>
        <p:nvSpPr>
          <p:cNvPr id="3" name="Content Placeholder 2">
            <a:extLst>
              <a:ext uri="{FF2B5EF4-FFF2-40B4-BE49-F238E27FC236}">
                <a16:creationId xmlns:a16="http://schemas.microsoft.com/office/drawing/2014/main" id="{8FDD02AE-C2EC-45D6-B6A8-0903513608D8}"/>
              </a:ext>
            </a:extLst>
          </p:cNvPr>
          <p:cNvSpPr>
            <a:spLocks noGrp="1"/>
          </p:cNvSpPr>
          <p:nvPr>
            <p:ph idx="1"/>
          </p:nvPr>
        </p:nvSpPr>
        <p:spPr/>
        <p:txBody>
          <a:bodyPr/>
          <a:lstStyle/>
          <a:p>
            <a:r>
              <a:rPr lang="en-US" dirty="0"/>
              <a:t>How well one can query and monitor the decision process that relies on the model? </a:t>
            </a:r>
          </a:p>
          <a:p>
            <a:endParaRPr lang="en-US" dirty="0"/>
          </a:p>
          <a:p>
            <a:r>
              <a:rPr lang="en-US" b="1" dirty="0"/>
              <a:t>Goals</a:t>
            </a:r>
            <a:r>
              <a:rPr lang="en-US" dirty="0"/>
              <a:t>: ensure that decisions are fair (justice), unbiased (correct), and do not harm users (safety/secure/privacy compliant) </a:t>
            </a:r>
          </a:p>
          <a:p>
            <a:endParaRPr lang="en-US" dirty="0"/>
          </a:p>
          <a:p>
            <a:r>
              <a:rPr lang="en-US" b="1" dirty="0"/>
              <a:t>Challenges:</a:t>
            </a:r>
            <a:r>
              <a:rPr lang="en-US" dirty="0"/>
              <a:t> models are often harder to understand</a:t>
            </a:r>
          </a:p>
          <a:p>
            <a:endParaRPr lang="en-US" dirty="0"/>
          </a:p>
          <a:p>
            <a:r>
              <a:rPr lang="en-US" dirty="0"/>
              <a:t>Auditability may require specialized technical and legal infrastructure, because of complexity or restricted access to proprietary information.</a:t>
            </a:r>
          </a:p>
          <a:p>
            <a:endParaRPr lang="en-US" dirty="0"/>
          </a:p>
        </p:txBody>
      </p:sp>
      <p:sp>
        <p:nvSpPr>
          <p:cNvPr id="4" name="Slide Number Placeholder 3">
            <a:extLst>
              <a:ext uri="{FF2B5EF4-FFF2-40B4-BE49-F238E27FC236}">
                <a16:creationId xmlns:a16="http://schemas.microsoft.com/office/drawing/2014/main" id="{AEA375D4-469D-4811-A9BA-5B48006C5E46}"/>
              </a:ext>
            </a:extLst>
          </p:cNvPr>
          <p:cNvSpPr>
            <a:spLocks noGrp="1"/>
          </p:cNvSpPr>
          <p:nvPr>
            <p:ph type="sldNum" sz="quarter" idx="12"/>
          </p:nvPr>
        </p:nvSpPr>
        <p:spPr/>
        <p:txBody>
          <a:bodyPr/>
          <a:lstStyle/>
          <a:p>
            <a:fld id="{477C7578-46E3-4DC5-9844-CB06902B4F72}" type="slidenum">
              <a:rPr lang="en-US" smtClean="0"/>
              <a:t>10</a:t>
            </a:fld>
            <a:endParaRPr lang="en-US"/>
          </a:p>
        </p:txBody>
      </p:sp>
    </p:spTree>
    <p:extLst>
      <p:ext uri="{BB962C8B-B14F-4D97-AF65-F5344CB8AC3E}">
        <p14:creationId xmlns:p14="http://schemas.microsoft.com/office/powerpoint/2010/main" val="4170657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9AA6-D59B-44A8-ABF2-AC3D54F2F849}"/>
              </a:ext>
            </a:extLst>
          </p:cNvPr>
          <p:cNvSpPr>
            <a:spLocks noGrp="1"/>
          </p:cNvSpPr>
          <p:nvPr>
            <p:ph type="title"/>
          </p:nvPr>
        </p:nvSpPr>
        <p:spPr/>
        <p:txBody>
          <a:bodyPr/>
          <a:lstStyle/>
          <a:p>
            <a:r>
              <a:rPr lang="en-US" sz="2000" b="1" dirty="0"/>
              <a:t>Principles </a:t>
            </a:r>
            <a:r>
              <a:rPr lang="en-US" sz="1800" dirty="0"/>
              <a:t>[USAID 2020][Gandhi 2020]</a:t>
            </a:r>
            <a:br>
              <a:rPr lang="en-US" sz="1400" dirty="0"/>
            </a:br>
            <a:r>
              <a:rPr lang="en-US" b="1" dirty="0"/>
              <a:t>Equity</a:t>
            </a:r>
            <a:endParaRPr lang="en-US" dirty="0"/>
          </a:p>
        </p:txBody>
      </p:sp>
      <p:sp>
        <p:nvSpPr>
          <p:cNvPr id="3" name="Content Placeholder 2">
            <a:extLst>
              <a:ext uri="{FF2B5EF4-FFF2-40B4-BE49-F238E27FC236}">
                <a16:creationId xmlns:a16="http://schemas.microsoft.com/office/drawing/2014/main" id="{8FDD02AE-C2EC-45D6-B6A8-0903513608D8}"/>
              </a:ext>
            </a:extLst>
          </p:cNvPr>
          <p:cNvSpPr>
            <a:spLocks noGrp="1"/>
          </p:cNvSpPr>
          <p:nvPr>
            <p:ph idx="1"/>
          </p:nvPr>
        </p:nvSpPr>
        <p:spPr>
          <a:xfrm>
            <a:off x="478370" y="1653116"/>
            <a:ext cx="6845068" cy="4751917"/>
          </a:xfrm>
        </p:spPr>
        <p:txBody>
          <a:bodyPr/>
          <a:lstStyle/>
          <a:p>
            <a:r>
              <a:rPr lang="en-US" dirty="0"/>
              <a:t>How well the model prevents disproportionate benefit or harm to certain individuals or groups.</a:t>
            </a:r>
          </a:p>
          <a:p>
            <a:endParaRPr lang="en-US" dirty="0"/>
          </a:p>
          <a:p>
            <a:r>
              <a:rPr lang="en-US" dirty="0"/>
              <a:t>Does the model produce worse predictions for certain groups, e.g., face recognition failing depending on skin color?</a:t>
            </a:r>
          </a:p>
          <a:p>
            <a:endParaRPr lang="en-US" dirty="0"/>
          </a:p>
          <a:p>
            <a:r>
              <a:rPr lang="en-US" dirty="0"/>
              <a:t>How to measure it? Unexplained differences in the rates of false positives or false negatives.</a:t>
            </a:r>
          </a:p>
          <a:p>
            <a:endParaRPr lang="en-US" dirty="0"/>
          </a:p>
          <a:p>
            <a:endParaRPr lang="en-US" dirty="0"/>
          </a:p>
        </p:txBody>
      </p:sp>
      <p:pic>
        <p:nvPicPr>
          <p:cNvPr id="5" name="Picture 4">
            <a:extLst>
              <a:ext uri="{FF2B5EF4-FFF2-40B4-BE49-F238E27FC236}">
                <a16:creationId xmlns:a16="http://schemas.microsoft.com/office/drawing/2014/main" id="{948747E4-C746-4E0B-83FB-D850F1E4F751}"/>
              </a:ext>
            </a:extLst>
          </p:cNvPr>
          <p:cNvPicPr>
            <a:picLocks noChangeAspect="1"/>
          </p:cNvPicPr>
          <p:nvPr/>
        </p:nvPicPr>
        <p:blipFill>
          <a:blip r:embed="rId3"/>
          <a:stretch>
            <a:fillRect/>
          </a:stretch>
        </p:blipFill>
        <p:spPr>
          <a:xfrm>
            <a:off x="7745468" y="1510085"/>
            <a:ext cx="4258962" cy="3214185"/>
          </a:xfrm>
          <a:prstGeom prst="rect">
            <a:avLst/>
          </a:prstGeom>
        </p:spPr>
      </p:pic>
      <p:sp>
        <p:nvSpPr>
          <p:cNvPr id="6" name="Slide Number Placeholder 5">
            <a:extLst>
              <a:ext uri="{FF2B5EF4-FFF2-40B4-BE49-F238E27FC236}">
                <a16:creationId xmlns:a16="http://schemas.microsoft.com/office/drawing/2014/main" id="{C65760FD-9591-4846-9633-14FBB48E7A0C}"/>
              </a:ext>
            </a:extLst>
          </p:cNvPr>
          <p:cNvSpPr>
            <a:spLocks noGrp="1"/>
          </p:cNvSpPr>
          <p:nvPr>
            <p:ph type="sldNum" sz="quarter" idx="12"/>
          </p:nvPr>
        </p:nvSpPr>
        <p:spPr/>
        <p:txBody>
          <a:bodyPr/>
          <a:lstStyle/>
          <a:p>
            <a:fld id="{477C7578-46E3-4DC5-9844-CB06902B4F72}" type="slidenum">
              <a:rPr lang="en-US" smtClean="0"/>
              <a:t>11</a:t>
            </a:fld>
            <a:endParaRPr lang="en-US"/>
          </a:p>
        </p:txBody>
      </p:sp>
    </p:spTree>
    <p:extLst>
      <p:ext uri="{BB962C8B-B14F-4D97-AF65-F5344CB8AC3E}">
        <p14:creationId xmlns:p14="http://schemas.microsoft.com/office/powerpoint/2010/main" val="10565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9AA6-D59B-44A8-ABF2-AC3D54F2F849}"/>
              </a:ext>
            </a:extLst>
          </p:cNvPr>
          <p:cNvSpPr>
            <a:spLocks noGrp="1"/>
          </p:cNvSpPr>
          <p:nvPr>
            <p:ph type="title"/>
          </p:nvPr>
        </p:nvSpPr>
        <p:spPr/>
        <p:txBody>
          <a:bodyPr/>
          <a:lstStyle/>
          <a:p>
            <a:r>
              <a:rPr lang="en-US" sz="2000" b="1" dirty="0"/>
              <a:t>Fairness Criteria </a:t>
            </a:r>
            <a:r>
              <a:rPr lang="en-US" sz="1400" dirty="0"/>
              <a:t>[USAID 2020][Gandhi 2020]</a:t>
            </a:r>
            <a:br>
              <a:rPr lang="en-US" sz="1800" dirty="0"/>
            </a:br>
            <a:r>
              <a:rPr lang="en-US" b="1" dirty="0"/>
              <a:t>Accountability/Responsibility</a:t>
            </a:r>
            <a:endParaRPr lang="en-US" dirty="0"/>
          </a:p>
        </p:txBody>
      </p:sp>
      <p:sp>
        <p:nvSpPr>
          <p:cNvPr id="3" name="Content Placeholder 2">
            <a:extLst>
              <a:ext uri="{FF2B5EF4-FFF2-40B4-BE49-F238E27FC236}">
                <a16:creationId xmlns:a16="http://schemas.microsoft.com/office/drawing/2014/main" id="{8FDD02AE-C2EC-45D6-B6A8-0903513608D8}"/>
              </a:ext>
            </a:extLst>
          </p:cNvPr>
          <p:cNvSpPr>
            <a:spLocks noGrp="1"/>
          </p:cNvSpPr>
          <p:nvPr>
            <p:ph idx="1"/>
          </p:nvPr>
        </p:nvSpPr>
        <p:spPr/>
        <p:txBody>
          <a:bodyPr/>
          <a:lstStyle/>
          <a:p>
            <a:r>
              <a:rPr lang="en-US" dirty="0"/>
              <a:t>How well one can attribute credit or blame for decisions made by the model?</a:t>
            </a:r>
          </a:p>
          <a:p>
            <a:endParaRPr lang="en-US" dirty="0"/>
          </a:p>
          <a:p>
            <a:r>
              <a:rPr lang="en-US" b="1" dirty="0"/>
              <a:t>Challenge</a:t>
            </a:r>
            <a:r>
              <a:rPr lang="en-US" dirty="0"/>
              <a:t>: many areas do not yet have a legal framework, for instance, like medical diagnosis and aviation have. </a:t>
            </a:r>
          </a:p>
          <a:p>
            <a:endParaRPr lang="en-US" dirty="0"/>
          </a:p>
          <a:p>
            <a:r>
              <a:rPr lang="en-US" dirty="0"/>
              <a:t>However, does a risk of not taking a decision because of legal support out-weights the consequences of inaction?</a:t>
            </a:r>
          </a:p>
          <a:p>
            <a:endParaRPr lang="en-US" dirty="0"/>
          </a:p>
        </p:txBody>
      </p:sp>
      <p:sp>
        <p:nvSpPr>
          <p:cNvPr id="4" name="Slide Number Placeholder 3">
            <a:extLst>
              <a:ext uri="{FF2B5EF4-FFF2-40B4-BE49-F238E27FC236}">
                <a16:creationId xmlns:a16="http://schemas.microsoft.com/office/drawing/2014/main" id="{924FB584-FDFB-447A-A3D0-9EABEF124225}"/>
              </a:ext>
            </a:extLst>
          </p:cNvPr>
          <p:cNvSpPr>
            <a:spLocks noGrp="1"/>
          </p:cNvSpPr>
          <p:nvPr>
            <p:ph type="sldNum" sz="quarter" idx="12"/>
          </p:nvPr>
        </p:nvSpPr>
        <p:spPr/>
        <p:txBody>
          <a:bodyPr/>
          <a:lstStyle/>
          <a:p>
            <a:fld id="{477C7578-46E3-4DC5-9844-CB06902B4F72}" type="slidenum">
              <a:rPr lang="en-US" smtClean="0"/>
              <a:t>12</a:t>
            </a:fld>
            <a:endParaRPr lang="en-US"/>
          </a:p>
        </p:txBody>
      </p:sp>
    </p:spTree>
    <p:extLst>
      <p:ext uri="{BB962C8B-B14F-4D97-AF65-F5344CB8AC3E}">
        <p14:creationId xmlns:p14="http://schemas.microsoft.com/office/powerpoint/2010/main" val="333242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BE97-D633-4F29-8A26-BCC9276DF542}"/>
              </a:ext>
            </a:extLst>
          </p:cNvPr>
          <p:cNvSpPr>
            <a:spLocks noGrp="1"/>
          </p:cNvSpPr>
          <p:nvPr>
            <p:ph type="title"/>
          </p:nvPr>
        </p:nvSpPr>
        <p:spPr/>
        <p:txBody>
          <a:bodyPr/>
          <a:lstStyle/>
          <a:p>
            <a:r>
              <a:rPr lang="en-US" dirty="0"/>
              <a:t>Protected Attributes by Law (in some countries)</a:t>
            </a:r>
          </a:p>
        </p:txBody>
      </p:sp>
      <p:sp>
        <p:nvSpPr>
          <p:cNvPr id="3" name="Content Placeholder 2">
            <a:extLst>
              <a:ext uri="{FF2B5EF4-FFF2-40B4-BE49-F238E27FC236}">
                <a16:creationId xmlns:a16="http://schemas.microsoft.com/office/drawing/2014/main" id="{78DCAF66-F920-4D39-81A2-A5CE201F9312}"/>
              </a:ext>
            </a:extLst>
          </p:cNvPr>
          <p:cNvSpPr>
            <a:spLocks noGrp="1"/>
          </p:cNvSpPr>
          <p:nvPr>
            <p:ph idx="1"/>
          </p:nvPr>
        </p:nvSpPr>
        <p:spPr>
          <a:xfrm>
            <a:off x="478369" y="1653117"/>
            <a:ext cx="2952585" cy="3567560"/>
          </a:xfrm>
        </p:spPr>
        <p:txBody>
          <a:bodyPr/>
          <a:lstStyle/>
          <a:p>
            <a:pPr marL="342900" indent="-342900">
              <a:buFont typeface="Arial" panose="020B0604020202020204" pitchFamily="34" charset="0"/>
              <a:buChar char="•"/>
            </a:pPr>
            <a:r>
              <a:rPr lang="en-US" dirty="0"/>
              <a:t>age</a:t>
            </a:r>
          </a:p>
          <a:p>
            <a:pPr marL="342900" indent="-342900">
              <a:buFont typeface="Arial" panose="020B0604020202020204" pitchFamily="34" charset="0"/>
              <a:buChar char="•"/>
            </a:pPr>
            <a:r>
              <a:rPr lang="en-US" dirty="0"/>
              <a:t>race </a:t>
            </a:r>
          </a:p>
          <a:p>
            <a:pPr marL="342900" indent="-342900">
              <a:buFont typeface="Arial" panose="020B0604020202020204" pitchFamily="34" charset="0"/>
              <a:buChar char="•"/>
            </a:pPr>
            <a:r>
              <a:rPr lang="en-US" dirty="0"/>
              <a:t>skin color</a:t>
            </a:r>
          </a:p>
          <a:p>
            <a:pPr marL="342900" indent="-342900">
              <a:buFont typeface="Arial" panose="020B0604020202020204" pitchFamily="34" charset="0"/>
              <a:buChar char="•"/>
            </a:pPr>
            <a:r>
              <a:rPr lang="en-US" dirty="0"/>
              <a:t>eye color </a:t>
            </a:r>
          </a:p>
          <a:p>
            <a:pPr marL="342900" indent="-342900">
              <a:buFont typeface="Arial" panose="020B0604020202020204" pitchFamily="34" charset="0"/>
              <a:buChar char="•"/>
            </a:pPr>
            <a:r>
              <a:rPr lang="en-US" dirty="0"/>
              <a:t>height</a:t>
            </a:r>
          </a:p>
          <a:p>
            <a:pPr marL="342900" indent="-342900">
              <a:buFont typeface="Arial" panose="020B0604020202020204" pitchFamily="34" charset="0"/>
              <a:buChar char="•"/>
            </a:pPr>
            <a:r>
              <a:rPr lang="en-US" dirty="0"/>
              <a:t>weight</a:t>
            </a:r>
          </a:p>
          <a:p>
            <a:pPr marL="342900" indent="-342900">
              <a:buFont typeface="Arial" panose="020B0604020202020204" pitchFamily="34" charset="0"/>
              <a:buChar char="•"/>
            </a:pPr>
            <a:r>
              <a:rPr lang="en-US" dirty="0"/>
              <a:t>medical condition</a:t>
            </a:r>
          </a:p>
          <a:p>
            <a:pPr marL="342900" indent="-342900">
              <a:buFont typeface="Arial" panose="020B0604020202020204" pitchFamily="34" charset="0"/>
              <a:buChar char="•"/>
            </a:pPr>
            <a:r>
              <a:rPr lang="en-US" dirty="0"/>
              <a:t>religion </a:t>
            </a:r>
          </a:p>
        </p:txBody>
      </p:sp>
      <p:sp>
        <p:nvSpPr>
          <p:cNvPr id="5" name="TextBox 4">
            <a:extLst>
              <a:ext uri="{FF2B5EF4-FFF2-40B4-BE49-F238E27FC236}">
                <a16:creationId xmlns:a16="http://schemas.microsoft.com/office/drawing/2014/main" id="{353B8E78-CD0F-4566-A6D6-12A067859582}"/>
              </a:ext>
            </a:extLst>
          </p:cNvPr>
          <p:cNvSpPr txBox="1"/>
          <p:nvPr/>
        </p:nvSpPr>
        <p:spPr bwMode="gray">
          <a:xfrm>
            <a:off x="3430955" y="1720750"/>
            <a:ext cx="7956060" cy="2862322"/>
          </a:xfrm>
          <a:prstGeom prst="rect">
            <a:avLst/>
          </a:prstGeom>
          <a:noFill/>
        </p:spPr>
        <p:txBody>
          <a:bodyPr wrap="square">
            <a:spAutoFit/>
          </a:bodyPr>
          <a:lstStyle/>
          <a:p>
            <a:pPr marL="342900" indent="-342900">
              <a:buFont typeface="Arial" panose="020B0604020202020204" pitchFamily="34" charset="0"/>
              <a:buChar char="•"/>
            </a:pPr>
            <a:r>
              <a:rPr lang="en-US" dirty="0"/>
              <a:t>cultural heritage</a:t>
            </a:r>
          </a:p>
          <a:p>
            <a:pPr marL="342900" indent="-342900">
              <a:buFont typeface="Arial" panose="020B0604020202020204" pitchFamily="34" charset="0"/>
              <a:buChar char="•"/>
            </a:pPr>
            <a:r>
              <a:rPr lang="en-US" dirty="0"/>
              <a:t>nationality </a:t>
            </a:r>
          </a:p>
          <a:p>
            <a:pPr marL="342900" indent="-342900">
              <a:buFont typeface="Arial" panose="020B0604020202020204" pitchFamily="34" charset="0"/>
              <a:buChar char="•"/>
            </a:pPr>
            <a:r>
              <a:rPr lang="en-US" dirty="0"/>
              <a:t>citizenship</a:t>
            </a:r>
          </a:p>
          <a:p>
            <a:pPr marL="285750" indent="-285750">
              <a:buFont typeface="Arial" panose="020B0604020202020204" pitchFamily="34" charset="0"/>
              <a:buChar char="•"/>
            </a:pPr>
            <a:r>
              <a:rPr lang="en-US" dirty="0"/>
              <a:t>SOGIE - sexual orientation, gender identity &amp; expression </a:t>
            </a:r>
          </a:p>
          <a:p>
            <a:pPr marL="285750" indent="-285750">
              <a:buFont typeface="Arial" panose="020B0604020202020204" pitchFamily="34" charset="0"/>
              <a:buChar char="•"/>
            </a:pPr>
            <a:r>
              <a:rPr lang="en-US" dirty="0"/>
              <a:t>marital status</a:t>
            </a:r>
          </a:p>
          <a:p>
            <a:pPr marL="285750" indent="-285750">
              <a:buFont typeface="Arial" panose="020B0604020202020204" pitchFamily="34" charset="0"/>
              <a:buChar char="•"/>
            </a:pPr>
            <a:r>
              <a:rPr lang="en-US" dirty="0"/>
              <a:t>family size (has children or not)</a:t>
            </a:r>
          </a:p>
          <a:p>
            <a:pPr marL="285750" indent="-285750">
              <a:buFont typeface="Arial" panose="020B0604020202020204" pitchFamily="34" charset="0"/>
              <a:buChar char="•"/>
            </a:pPr>
            <a:r>
              <a:rPr lang="en-US" dirty="0"/>
              <a:t>educational background</a:t>
            </a:r>
          </a:p>
          <a:p>
            <a:pPr marL="285750" indent="-285750">
              <a:buFont typeface="Arial" panose="020B0604020202020204" pitchFamily="34" charset="0"/>
              <a:buChar char="•"/>
            </a:pPr>
            <a:r>
              <a:rPr lang="en-US" dirty="0"/>
              <a:t>income</a:t>
            </a:r>
          </a:p>
          <a:p>
            <a:pPr marL="285750" indent="-285750">
              <a:buFont typeface="Arial" panose="020B0604020202020204" pitchFamily="34" charset="0"/>
              <a:buChar char="•"/>
            </a:pPr>
            <a:r>
              <a:rPr lang="en-US" dirty="0"/>
              <a:t>socioeconomic background</a:t>
            </a:r>
          </a:p>
          <a:p>
            <a:pPr marL="285750" indent="-285750">
              <a:buFont typeface="Arial" panose="020B0604020202020204" pitchFamily="34" charset="0"/>
              <a:buChar char="•"/>
            </a:pPr>
            <a:r>
              <a:rPr lang="en-US" dirty="0"/>
              <a:t>etc.</a:t>
            </a:r>
          </a:p>
        </p:txBody>
      </p:sp>
      <p:sp>
        <p:nvSpPr>
          <p:cNvPr id="6" name="TextBox 5">
            <a:extLst>
              <a:ext uri="{FF2B5EF4-FFF2-40B4-BE49-F238E27FC236}">
                <a16:creationId xmlns:a16="http://schemas.microsoft.com/office/drawing/2014/main" id="{688815D8-42B2-48CC-BE04-8E7E298D6CDD}"/>
              </a:ext>
            </a:extLst>
          </p:cNvPr>
          <p:cNvSpPr txBox="1"/>
          <p:nvPr/>
        </p:nvSpPr>
        <p:spPr bwMode="gray">
          <a:xfrm>
            <a:off x="2125785" y="5220677"/>
            <a:ext cx="8276492" cy="923330"/>
          </a:xfrm>
          <a:prstGeom prst="rect">
            <a:avLst/>
          </a:prstGeom>
          <a:solidFill>
            <a:schemeClr val="accent3">
              <a:lumMod val="20000"/>
              <a:lumOff val="80000"/>
            </a:schemeClr>
          </a:solidFill>
        </p:spPr>
        <p:txBody>
          <a:bodyPr wrap="square">
            <a:spAutoFit/>
          </a:bodyPr>
          <a:lstStyle/>
          <a:p>
            <a:r>
              <a:rPr lang="en-US" dirty="0"/>
              <a:t>Can you think of concrete ethical dilemmas that entail trade-offs between access to these attributes in order to engineer effective AI-systems?</a:t>
            </a:r>
          </a:p>
        </p:txBody>
      </p:sp>
      <p:sp>
        <p:nvSpPr>
          <p:cNvPr id="7" name="Slide Number Placeholder 6">
            <a:extLst>
              <a:ext uri="{FF2B5EF4-FFF2-40B4-BE49-F238E27FC236}">
                <a16:creationId xmlns:a16="http://schemas.microsoft.com/office/drawing/2014/main" id="{37D8C2B5-A856-48AA-9928-A87FEB25CEB4}"/>
              </a:ext>
            </a:extLst>
          </p:cNvPr>
          <p:cNvSpPr>
            <a:spLocks noGrp="1"/>
          </p:cNvSpPr>
          <p:nvPr>
            <p:ph type="sldNum" sz="quarter" idx="12"/>
          </p:nvPr>
        </p:nvSpPr>
        <p:spPr/>
        <p:txBody>
          <a:bodyPr/>
          <a:lstStyle/>
          <a:p>
            <a:fld id="{477C7578-46E3-4DC5-9844-CB06902B4F72}" type="slidenum">
              <a:rPr lang="en-US" smtClean="0"/>
              <a:t>13</a:t>
            </a:fld>
            <a:endParaRPr lang="en-US"/>
          </a:p>
        </p:txBody>
      </p:sp>
    </p:spTree>
    <p:extLst>
      <p:ext uri="{BB962C8B-B14F-4D97-AF65-F5344CB8AC3E}">
        <p14:creationId xmlns:p14="http://schemas.microsoft.com/office/powerpoint/2010/main" val="169347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3732-0F5A-41E2-823E-91E4EFA4936D}"/>
              </a:ext>
            </a:extLst>
          </p:cNvPr>
          <p:cNvSpPr>
            <a:spLocks noGrp="1"/>
          </p:cNvSpPr>
          <p:nvPr>
            <p:ph type="title"/>
          </p:nvPr>
        </p:nvSpPr>
        <p:spPr/>
        <p:txBody>
          <a:bodyPr/>
          <a:lstStyle/>
          <a:p>
            <a:r>
              <a:rPr lang="en-US" dirty="0"/>
              <a:t>Confusion Matrix</a:t>
            </a:r>
          </a:p>
        </p:txBody>
      </p:sp>
      <p:sp>
        <p:nvSpPr>
          <p:cNvPr id="7" name="TextBox 6">
            <a:extLst>
              <a:ext uri="{FF2B5EF4-FFF2-40B4-BE49-F238E27FC236}">
                <a16:creationId xmlns:a16="http://schemas.microsoft.com/office/drawing/2014/main" id="{B64B6E43-8C90-4278-9891-D9D3D00704E8}"/>
              </a:ext>
            </a:extLst>
          </p:cNvPr>
          <p:cNvSpPr txBox="1"/>
          <p:nvPr/>
        </p:nvSpPr>
        <p:spPr>
          <a:xfrm>
            <a:off x="4849903" y="1470084"/>
            <a:ext cx="2372760" cy="400110"/>
          </a:xfrm>
          <a:prstGeom prst="rect">
            <a:avLst/>
          </a:prstGeom>
          <a:noFill/>
        </p:spPr>
        <p:txBody>
          <a:bodyPr wrap="square" rtlCol="0">
            <a:spAutoFit/>
          </a:bodyPr>
          <a:lstStyle/>
          <a:p>
            <a:pPr algn="ctr"/>
            <a:r>
              <a:rPr lang="en-US" sz="2000" b="1" dirty="0"/>
              <a:t>Prediction</a:t>
            </a:r>
          </a:p>
        </p:txBody>
      </p:sp>
      <p:sp>
        <p:nvSpPr>
          <p:cNvPr id="8" name="TextBox 7">
            <a:extLst>
              <a:ext uri="{FF2B5EF4-FFF2-40B4-BE49-F238E27FC236}">
                <a16:creationId xmlns:a16="http://schemas.microsoft.com/office/drawing/2014/main" id="{A1457BE7-9AFB-4786-91FD-2D3AC5C37F77}"/>
              </a:ext>
            </a:extLst>
          </p:cNvPr>
          <p:cNvSpPr txBox="1"/>
          <p:nvPr/>
        </p:nvSpPr>
        <p:spPr>
          <a:xfrm>
            <a:off x="60424" y="4253711"/>
            <a:ext cx="1653489" cy="400110"/>
          </a:xfrm>
          <a:prstGeom prst="rect">
            <a:avLst/>
          </a:prstGeom>
          <a:noFill/>
        </p:spPr>
        <p:txBody>
          <a:bodyPr wrap="square" rtlCol="0">
            <a:spAutoFit/>
          </a:bodyPr>
          <a:lstStyle/>
          <a:p>
            <a:pPr algn="ctr"/>
            <a:r>
              <a:rPr lang="en-US" sz="2000" b="1" dirty="0"/>
              <a:t>Actual</a:t>
            </a:r>
          </a:p>
        </p:txBody>
      </p:sp>
      <p:sp>
        <p:nvSpPr>
          <p:cNvPr id="9" name="TextBox 8">
            <a:extLst>
              <a:ext uri="{FF2B5EF4-FFF2-40B4-BE49-F238E27FC236}">
                <a16:creationId xmlns:a16="http://schemas.microsoft.com/office/drawing/2014/main" id="{A5F29DF3-BEB4-4953-8CB3-F1E93DC0735A}"/>
              </a:ext>
            </a:extLst>
          </p:cNvPr>
          <p:cNvSpPr txBox="1"/>
          <p:nvPr/>
        </p:nvSpPr>
        <p:spPr>
          <a:xfrm>
            <a:off x="6083400" y="2161249"/>
            <a:ext cx="2715167" cy="369332"/>
          </a:xfrm>
          <a:prstGeom prst="rect">
            <a:avLst/>
          </a:prstGeom>
          <a:noFill/>
        </p:spPr>
        <p:txBody>
          <a:bodyPr wrap="square" rtlCol="0">
            <a:spAutoFit/>
          </a:bodyPr>
          <a:lstStyle/>
          <a:p>
            <a:pPr algn="ctr"/>
            <a:r>
              <a:rPr lang="en-US" dirty="0"/>
              <a:t>Positive</a:t>
            </a:r>
          </a:p>
        </p:txBody>
      </p:sp>
      <p:sp>
        <p:nvSpPr>
          <p:cNvPr id="10" name="TextBox 9">
            <a:extLst>
              <a:ext uri="{FF2B5EF4-FFF2-40B4-BE49-F238E27FC236}">
                <a16:creationId xmlns:a16="http://schemas.microsoft.com/office/drawing/2014/main" id="{AACF9E50-1199-49B2-9CD5-0DE973DDCFEF}"/>
              </a:ext>
            </a:extLst>
          </p:cNvPr>
          <p:cNvSpPr txBox="1"/>
          <p:nvPr/>
        </p:nvSpPr>
        <p:spPr>
          <a:xfrm>
            <a:off x="3126398" y="2169092"/>
            <a:ext cx="3024140" cy="369332"/>
          </a:xfrm>
          <a:prstGeom prst="rect">
            <a:avLst/>
          </a:prstGeom>
          <a:noFill/>
        </p:spPr>
        <p:txBody>
          <a:bodyPr wrap="square" rtlCol="0">
            <a:spAutoFit/>
          </a:bodyPr>
          <a:lstStyle/>
          <a:p>
            <a:pPr algn="ctr"/>
            <a:r>
              <a:rPr lang="en-US" dirty="0"/>
              <a:t>Negative</a:t>
            </a:r>
          </a:p>
        </p:txBody>
      </p:sp>
      <p:sp>
        <p:nvSpPr>
          <p:cNvPr id="11" name="TextBox 10">
            <a:extLst>
              <a:ext uri="{FF2B5EF4-FFF2-40B4-BE49-F238E27FC236}">
                <a16:creationId xmlns:a16="http://schemas.microsoft.com/office/drawing/2014/main" id="{8BE6D4DA-959B-4ECC-A3E3-DCA3B5783303}"/>
              </a:ext>
            </a:extLst>
          </p:cNvPr>
          <p:cNvSpPr txBox="1"/>
          <p:nvPr/>
        </p:nvSpPr>
        <p:spPr>
          <a:xfrm>
            <a:off x="1359820" y="5279668"/>
            <a:ext cx="2320197" cy="369332"/>
          </a:xfrm>
          <a:prstGeom prst="rect">
            <a:avLst/>
          </a:prstGeom>
          <a:noFill/>
        </p:spPr>
        <p:txBody>
          <a:bodyPr wrap="square" rtlCol="0">
            <a:spAutoFit/>
          </a:bodyPr>
          <a:lstStyle/>
          <a:p>
            <a:pPr algn="ctr"/>
            <a:r>
              <a:rPr lang="en-US" dirty="0"/>
              <a:t>Positive</a:t>
            </a:r>
          </a:p>
        </p:txBody>
      </p:sp>
      <p:sp>
        <p:nvSpPr>
          <p:cNvPr id="33" name="Rectangle 32">
            <a:extLst>
              <a:ext uri="{FF2B5EF4-FFF2-40B4-BE49-F238E27FC236}">
                <a16:creationId xmlns:a16="http://schemas.microsoft.com/office/drawing/2014/main" id="{D8418AE0-51A7-4253-B0C2-81C9AB6C5D6F}"/>
              </a:ext>
            </a:extLst>
          </p:cNvPr>
          <p:cNvSpPr/>
          <p:nvPr/>
        </p:nvSpPr>
        <p:spPr bwMode="gray">
          <a:xfrm>
            <a:off x="3126398" y="2505071"/>
            <a:ext cx="5744019" cy="418472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TextBox 11">
            <a:extLst>
              <a:ext uri="{FF2B5EF4-FFF2-40B4-BE49-F238E27FC236}">
                <a16:creationId xmlns:a16="http://schemas.microsoft.com/office/drawing/2014/main" id="{57D25945-A4CD-4498-9C0C-40B0DE57E740}"/>
              </a:ext>
            </a:extLst>
          </p:cNvPr>
          <p:cNvSpPr txBox="1"/>
          <p:nvPr/>
        </p:nvSpPr>
        <p:spPr>
          <a:xfrm>
            <a:off x="1033952" y="3364326"/>
            <a:ext cx="2971935" cy="369332"/>
          </a:xfrm>
          <a:prstGeom prst="rect">
            <a:avLst/>
          </a:prstGeom>
          <a:noFill/>
        </p:spPr>
        <p:txBody>
          <a:bodyPr wrap="square" rtlCol="0">
            <a:spAutoFit/>
          </a:bodyPr>
          <a:lstStyle/>
          <a:p>
            <a:pPr algn="ctr"/>
            <a:r>
              <a:rPr lang="en-US" dirty="0"/>
              <a:t>Negative</a:t>
            </a:r>
          </a:p>
        </p:txBody>
      </p:sp>
      <p:sp>
        <p:nvSpPr>
          <p:cNvPr id="13" name="Rectangle 12">
            <a:extLst>
              <a:ext uri="{FF2B5EF4-FFF2-40B4-BE49-F238E27FC236}">
                <a16:creationId xmlns:a16="http://schemas.microsoft.com/office/drawing/2014/main" id="{980934DD-6ED8-4632-8A85-29E880AF2D0F}"/>
              </a:ext>
            </a:extLst>
          </p:cNvPr>
          <p:cNvSpPr/>
          <p:nvPr/>
        </p:nvSpPr>
        <p:spPr>
          <a:xfrm>
            <a:off x="6063573" y="4570116"/>
            <a:ext cx="2725985" cy="203825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True Positives</a:t>
            </a:r>
          </a:p>
        </p:txBody>
      </p:sp>
      <p:sp>
        <p:nvSpPr>
          <p:cNvPr id="16" name="Rectangle 15">
            <a:extLst>
              <a:ext uri="{FF2B5EF4-FFF2-40B4-BE49-F238E27FC236}">
                <a16:creationId xmlns:a16="http://schemas.microsoft.com/office/drawing/2014/main" id="{020EC042-89B1-4C04-B273-4ED5AF497A0B}"/>
              </a:ext>
            </a:extLst>
          </p:cNvPr>
          <p:cNvSpPr/>
          <p:nvPr/>
        </p:nvSpPr>
        <p:spPr>
          <a:xfrm>
            <a:off x="6312756" y="2619997"/>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False Positives</a:t>
            </a:r>
          </a:p>
        </p:txBody>
      </p:sp>
      <p:sp>
        <p:nvSpPr>
          <p:cNvPr id="21" name="Rectangle 20">
            <a:extLst>
              <a:ext uri="{FF2B5EF4-FFF2-40B4-BE49-F238E27FC236}">
                <a16:creationId xmlns:a16="http://schemas.microsoft.com/office/drawing/2014/main" id="{AA4823D1-8956-4C76-BD09-D6F54554B4C3}"/>
              </a:ext>
            </a:extLst>
          </p:cNvPr>
          <p:cNvSpPr/>
          <p:nvPr/>
        </p:nvSpPr>
        <p:spPr>
          <a:xfrm>
            <a:off x="3320500" y="2591423"/>
            <a:ext cx="2524459"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True Negatives</a:t>
            </a:r>
          </a:p>
        </p:txBody>
      </p:sp>
      <p:sp>
        <p:nvSpPr>
          <p:cNvPr id="23" name="Rectangle 22">
            <a:extLst>
              <a:ext uri="{FF2B5EF4-FFF2-40B4-BE49-F238E27FC236}">
                <a16:creationId xmlns:a16="http://schemas.microsoft.com/office/drawing/2014/main" id="{58669B02-B7E5-44C2-ACA4-1817F1FE5385}"/>
              </a:ext>
            </a:extLst>
          </p:cNvPr>
          <p:cNvSpPr/>
          <p:nvPr/>
        </p:nvSpPr>
        <p:spPr>
          <a:xfrm>
            <a:off x="3538352" y="4813052"/>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False Negatives</a:t>
            </a:r>
          </a:p>
        </p:txBody>
      </p:sp>
      <p:cxnSp>
        <p:nvCxnSpPr>
          <p:cNvPr id="28" name="Straight Connector 27">
            <a:extLst>
              <a:ext uri="{FF2B5EF4-FFF2-40B4-BE49-F238E27FC236}">
                <a16:creationId xmlns:a16="http://schemas.microsoft.com/office/drawing/2014/main" id="{4218ECA5-37B6-486F-B320-CD210762E829}"/>
              </a:ext>
            </a:extLst>
          </p:cNvPr>
          <p:cNvCxnSpPr/>
          <p:nvPr/>
        </p:nvCxnSpPr>
        <p:spPr bwMode="gray">
          <a:xfrm flipH="1">
            <a:off x="6046947" y="2505071"/>
            <a:ext cx="16165" cy="4184723"/>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25B222D5-66C6-421C-BAB5-2AA53775305F}"/>
              </a:ext>
            </a:extLst>
          </p:cNvPr>
          <p:cNvCxnSpPr>
            <a:cxnSpLocks/>
          </p:cNvCxnSpPr>
          <p:nvPr/>
        </p:nvCxnSpPr>
        <p:spPr bwMode="gray">
          <a:xfrm flipH="1" flipV="1">
            <a:off x="3126398" y="4570114"/>
            <a:ext cx="5663161" cy="1"/>
          </a:xfrm>
          <a:prstGeom prst="line">
            <a:avLst/>
          </a:prstGeom>
          <a:ln/>
        </p:spPr>
        <p:style>
          <a:lnRef idx="1">
            <a:schemeClr val="accent5"/>
          </a:lnRef>
          <a:fillRef idx="0">
            <a:schemeClr val="accent5"/>
          </a:fillRef>
          <a:effectRef idx="0">
            <a:schemeClr val="accent5"/>
          </a:effectRef>
          <a:fontRef idx="minor">
            <a:schemeClr val="tx1"/>
          </a:fontRef>
        </p:style>
      </p:cxnSp>
      <p:sp>
        <p:nvSpPr>
          <p:cNvPr id="34" name="Left Brace 33">
            <a:extLst>
              <a:ext uri="{FF2B5EF4-FFF2-40B4-BE49-F238E27FC236}">
                <a16:creationId xmlns:a16="http://schemas.microsoft.com/office/drawing/2014/main" id="{A7DCBB8A-9CDE-43D3-85F5-B70E2B9DE544}"/>
              </a:ext>
            </a:extLst>
          </p:cNvPr>
          <p:cNvSpPr/>
          <p:nvPr/>
        </p:nvSpPr>
        <p:spPr bwMode="gray">
          <a:xfrm>
            <a:off x="1481428" y="2527870"/>
            <a:ext cx="416946" cy="3902747"/>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27AFA3E-CFA1-4E03-B2E2-ABA51132A648}"/>
              </a:ext>
            </a:extLst>
          </p:cNvPr>
          <p:cNvSpPr/>
          <p:nvPr/>
        </p:nvSpPr>
        <p:spPr bwMode="gray">
          <a:xfrm rot="5400000">
            <a:off x="5838474" y="17988"/>
            <a:ext cx="416946" cy="3902747"/>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15135856-E355-4CC4-A743-E291F19B7BE3}"/>
              </a:ext>
            </a:extLst>
          </p:cNvPr>
          <p:cNvSpPr>
            <a:spLocks noGrp="1"/>
          </p:cNvSpPr>
          <p:nvPr>
            <p:ph type="sldNum" sz="quarter" idx="12"/>
          </p:nvPr>
        </p:nvSpPr>
        <p:spPr/>
        <p:txBody>
          <a:bodyPr/>
          <a:lstStyle/>
          <a:p>
            <a:fld id="{477C7578-46E3-4DC5-9844-CB06902B4F72}" type="slidenum">
              <a:rPr lang="en-US" smtClean="0"/>
              <a:t>14</a:t>
            </a:fld>
            <a:endParaRPr lang="en-US"/>
          </a:p>
        </p:txBody>
      </p:sp>
    </p:spTree>
    <p:extLst>
      <p:ext uri="{BB962C8B-B14F-4D97-AF65-F5344CB8AC3E}">
        <p14:creationId xmlns:p14="http://schemas.microsoft.com/office/powerpoint/2010/main" val="278299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3F09-5E98-43DC-9725-E5E05450A7DB}"/>
              </a:ext>
            </a:extLst>
          </p:cNvPr>
          <p:cNvSpPr>
            <a:spLocks noGrp="1"/>
          </p:cNvSpPr>
          <p:nvPr>
            <p:ph type="title"/>
          </p:nvPr>
        </p:nvSpPr>
        <p:spPr/>
        <p:txBody>
          <a:bodyPr/>
          <a:lstStyle/>
          <a:p>
            <a:r>
              <a:rPr lang="en-US" dirty="0"/>
              <a:t>Fairness at the Individual Level vs Group Level</a:t>
            </a:r>
          </a:p>
        </p:txBody>
      </p:sp>
      <p:sp>
        <p:nvSpPr>
          <p:cNvPr id="4" name="Slide Number Placeholder 3">
            <a:extLst>
              <a:ext uri="{FF2B5EF4-FFF2-40B4-BE49-F238E27FC236}">
                <a16:creationId xmlns:a16="http://schemas.microsoft.com/office/drawing/2014/main" id="{33508B47-BA3A-4630-83F4-9DA266E089E8}"/>
              </a:ext>
            </a:extLst>
          </p:cNvPr>
          <p:cNvSpPr>
            <a:spLocks noGrp="1"/>
          </p:cNvSpPr>
          <p:nvPr>
            <p:ph type="sldNum" sz="quarter" idx="12"/>
          </p:nvPr>
        </p:nvSpPr>
        <p:spPr/>
        <p:txBody>
          <a:bodyPr/>
          <a:lstStyle/>
          <a:p>
            <a:fld id="{477C7578-46E3-4DC5-9844-CB06902B4F72}" type="slidenum">
              <a:rPr lang="en-US" smtClean="0"/>
              <a:t>15</a:t>
            </a:fld>
            <a:endParaRPr lang="en-US"/>
          </a:p>
        </p:txBody>
      </p:sp>
      <p:pic>
        <p:nvPicPr>
          <p:cNvPr id="6" name="Picture 5">
            <a:extLst>
              <a:ext uri="{FF2B5EF4-FFF2-40B4-BE49-F238E27FC236}">
                <a16:creationId xmlns:a16="http://schemas.microsoft.com/office/drawing/2014/main" id="{DFF89FAE-9B85-47FA-A5DC-79CEC715A753}"/>
              </a:ext>
            </a:extLst>
          </p:cNvPr>
          <p:cNvPicPr>
            <a:picLocks noChangeAspect="1"/>
          </p:cNvPicPr>
          <p:nvPr/>
        </p:nvPicPr>
        <p:blipFill>
          <a:blip r:embed="rId2"/>
          <a:stretch>
            <a:fillRect/>
          </a:stretch>
        </p:blipFill>
        <p:spPr>
          <a:xfrm>
            <a:off x="1313622" y="1562099"/>
            <a:ext cx="8153400" cy="4933950"/>
          </a:xfrm>
          <a:prstGeom prst="rect">
            <a:avLst/>
          </a:prstGeom>
        </p:spPr>
      </p:pic>
    </p:spTree>
    <p:extLst>
      <p:ext uri="{BB962C8B-B14F-4D97-AF65-F5344CB8AC3E}">
        <p14:creationId xmlns:p14="http://schemas.microsoft.com/office/powerpoint/2010/main" val="2457688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2285-92F8-42FD-AEDD-E645B4AC06B8}"/>
              </a:ext>
            </a:extLst>
          </p:cNvPr>
          <p:cNvSpPr>
            <a:spLocks noGrp="1"/>
          </p:cNvSpPr>
          <p:nvPr>
            <p:ph type="title"/>
          </p:nvPr>
        </p:nvSpPr>
        <p:spPr/>
        <p:txBody>
          <a:bodyPr/>
          <a:lstStyle/>
          <a:p>
            <a:r>
              <a:rPr lang="en-US" dirty="0"/>
              <a:t>Fairness criteria </a:t>
            </a:r>
            <a:r>
              <a:rPr lang="en-US" sz="1800" b="0" dirty="0"/>
              <a:t>[Hardt et al. 2016][Zafar et al 2015]</a:t>
            </a:r>
            <a:endParaRPr lang="en-US" dirty="0"/>
          </a:p>
        </p:txBody>
      </p:sp>
      <p:sp>
        <p:nvSpPr>
          <p:cNvPr id="3" name="Content Placeholder 2">
            <a:extLst>
              <a:ext uri="{FF2B5EF4-FFF2-40B4-BE49-F238E27FC236}">
                <a16:creationId xmlns:a16="http://schemas.microsoft.com/office/drawing/2014/main" id="{0100254B-B085-43EB-ABAD-75644BDE7A98}"/>
              </a:ext>
            </a:extLst>
          </p:cNvPr>
          <p:cNvSpPr>
            <a:spLocks noGrp="1"/>
          </p:cNvSpPr>
          <p:nvPr>
            <p:ph idx="1"/>
          </p:nvPr>
        </p:nvSpPr>
        <p:spPr>
          <a:xfrm>
            <a:off x="327439" y="1827850"/>
            <a:ext cx="7305814" cy="3679824"/>
          </a:xfrm>
        </p:spPr>
        <p:txBody>
          <a:bodyPr/>
          <a:lstStyle/>
          <a:p>
            <a:pPr marL="342900" indent="-342900">
              <a:buFont typeface="Arial" panose="020B0604020202020204" pitchFamily="34" charset="0"/>
              <a:buChar char="•"/>
            </a:pPr>
            <a:r>
              <a:rPr lang="en-US" sz="2000" dirty="0"/>
              <a:t>Fairness through lack of awareness</a:t>
            </a:r>
          </a:p>
          <a:p>
            <a:pPr marL="342900" indent="-342900">
              <a:buFont typeface="Arial" panose="020B0604020202020204" pitchFamily="34" charset="0"/>
              <a:buChar char="•"/>
            </a:pPr>
            <a:r>
              <a:rPr lang="en-US" sz="2000" dirty="0"/>
              <a:t>demographic parity</a:t>
            </a:r>
          </a:p>
          <a:p>
            <a:pPr marL="342900" indent="-342900">
              <a:buFont typeface="Arial" panose="020B0604020202020204" pitchFamily="34" charset="0"/>
              <a:buChar char="•"/>
            </a:pPr>
            <a:r>
              <a:rPr lang="en-US" sz="2000" dirty="0"/>
              <a:t>equalized odds </a:t>
            </a:r>
          </a:p>
          <a:p>
            <a:pPr marL="342900" indent="-342900">
              <a:buFont typeface="Arial" panose="020B0604020202020204" pitchFamily="34" charset="0"/>
              <a:buChar char="•"/>
            </a:pPr>
            <a:r>
              <a:rPr lang="en-US" sz="2000" dirty="0"/>
              <a:t>equalized opportunity</a:t>
            </a:r>
          </a:p>
          <a:p>
            <a:pPr marL="342900" indent="-342900">
              <a:buFont typeface="Arial" panose="020B0604020202020204" pitchFamily="34" charset="0"/>
              <a:buChar char="•"/>
            </a:pPr>
            <a:r>
              <a:rPr lang="en-US" sz="2000" dirty="0"/>
              <a:t>Individual fairness</a:t>
            </a:r>
          </a:p>
        </p:txBody>
      </p:sp>
      <p:pic>
        <p:nvPicPr>
          <p:cNvPr id="5" name="Picture 4">
            <a:extLst>
              <a:ext uri="{FF2B5EF4-FFF2-40B4-BE49-F238E27FC236}">
                <a16:creationId xmlns:a16="http://schemas.microsoft.com/office/drawing/2014/main" id="{C261AF98-2540-4F59-912D-593EDC6E23F9}"/>
              </a:ext>
            </a:extLst>
          </p:cNvPr>
          <p:cNvPicPr>
            <a:picLocks noChangeAspect="1"/>
          </p:cNvPicPr>
          <p:nvPr/>
        </p:nvPicPr>
        <p:blipFill>
          <a:blip r:embed="rId3"/>
          <a:stretch>
            <a:fillRect/>
          </a:stretch>
        </p:blipFill>
        <p:spPr>
          <a:xfrm>
            <a:off x="6569769" y="1644576"/>
            <a:ext cx="3316274" cy="1989344"/>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E13E7CC-7051-4409-B0BD-AC682743388A}"/>
              </a:ext>
            </a:extLst>
          </p:cNvPr>
          <p:cNvSpPr txBox="1"/>
          <p:nvPr/>
        </p:nvSpPr>
        <p:spPr bwMode="gray">
          <a:xfrm>
            <a:off x="9886043" y="1595103"/>
            <a:ext cx="2490561" cy="369332"/>
          </a:xfrm>
          <a:prstGeom prst="rect">
            <a:avLst/>
          </a:prstGeom>
          <a:noFill/>
        </p:spPr>
        <p:txBody>
          <a:bodyPr wrap="square">
            <a:spAutoFit/>
          </a:bodyPr>
          <a:lstStyle/>
          <a:p>
            <a:r>
              <a:rPr lang="en-US" sz="1800" b="0" dirty="0"/>
              <a:t>[Hardt et al. 2016]</a:t>
            </a:r>
            <a:endParaRPr lang="en-US" dirty="0"/>
          </a:p>
        </p:txBody>
      </p:sp>
      <p:sp>
        <p:nvSpPr>
          <p:cNvPr id="9" name="TextBox 8">
            <a:extLst>
              <a:ext uri="{FF2B5EF4-FFF2-40B4-BE49-F238E27FC236}">
                <a16:creationId xmlns:a16="http://schemas.microsoft.com/office/drawing/2014/main" id="{1595CA10-44D7-49A7-8933-554921F27E0A}"/>
              </a:ext>
            </a:extLst>
          </p:cNvPr>
          <p:cNvSpPr txBox="1"/>
          <p:nvPr/>
        </p:nvSpPr>
        <p:spPr bwMode="gray">
          <a:xfrm>
            <a:off x="50060" y="6211669"/>
            <a:ext cx="10813409" cy="646331"/>
          </a:xfrm>
          <a:prstGeom prst="rect">
            <a:avLst/>
          </a:prstGeom>
          <a:noFill/>
        </p:spPr>
        <p:txBody>
          <a:bodyPr wrap="square">
            <a:spAutoFit/>
          </a:bodyPr>
          <a:lstStyle/>
          <a:p>
            <a:pPr>
              <a:defRPr/>
            </a:pPr>
            <a:r>
              <a:rPr lang="en-US" sz="1800" b="0" dirty="0"/>
              <a:t>[Hardt et al. 2016] </a:t>
            </a:r>
            <a:r>
              <a:rPr lang="en-US" dirty="0"/>
              <a:t>Hardt, M., Price, E., &amp; </a:t>
            </a:r>
            <a:r>
              <a:rPr lang="en-US" dirty="0" err="1"/>
              <a:t>Srebro</a:t>
            </a:r>
            <a:r>
              <a:rPr lang="en-US" dirty="0"/>
              <a:t>, N. (2016). Equality of opportunity in supervised learning. </a:t>
            </a:r>
            <a:r>
              <a:rPr lang="en-US" i="1" dirty="0"/>
              <a:t>Advances in neural information processing systems</a:t>
            </a:r>
            <a:r>
              <a:rPr lang="en-US" dirty="0"/>
              <a:t>, </a:t>
            </a:r>
            <a:r>
              <a:rPr lang="en-US" i="1" dirty="0"/>
              <a:t>29</a:t>
            </a:r>
            <a:r>
              <a:rPr lang="en-US" dirty="0"/>
              <a:t>, 3315-3323.</a:t>
            </a:r>
          </a:p>
        </p:txBody>
      </p:sp>
      <p:sp>
        <p:nvSpPr>
          <p:cNvPr id="11" name="Slide Number Placeholder 10">
            <a:extLst>
              <a:ext uri="{FF2B5EF4-FFF2-40B4-BE49-F238E27FC236}">
                <a16:creationId xmlns:a16="http://schemas.microsoft.com/office/drawing/2014/main" id="{8A4E2DC6-E524-4914-93E2-E1B5AD0AA38B}"/>
              </a:ext>
            </a:extLst>
          </p:cNvPr>
          <p:cNvSpPr>
            <a:spLocks noGrp="1"/>
          </p:cNvSpPr>
          <p:nvPr>
            <p:ph type="sldNum" sz="quarter" idx="12"/>
          </p:nvPr>
        </p:nvSpPr>
        <p:spPr>
          <a:xfrm>
            <a:off x="11062252" y="6164260"/>
            <a:ext cx="890568" cy="240773"/>
          </a:xfrm>
        </p:spPr>
        <p:txBody>
          <a:bodyPr/>
          <a:lstStyle/>
          <a:p>
            <a:fld id="{477C7578-46E3-4DC5-9844-CB06902B4F72}" type="slidenum">
              <a:rPr lang="en-US" smtClean="0"/>
              <a:t>16</a:t>
            </a:fld>
            <a:endParaRPr lang="en-US" dirty="0"/>
          </a:p>
        </p:txBody>
      </p:sp>
      <p:pic>
        <p:nvPicPr>
          <p:cNvPr id="12" name="Picture 11">
            <a:extLst>
              <a:ext uri="{FF2B5EF4-FFF2-40B4-BE49-F238E27FC236}">
                <a16:creationId xmlns:a16="http://schemas.microsoft.com/office/drawing/2014/main" id="{EA247400-CEAA-43BC-AC09-C7B910788D42}"/>
              </a:ext>
            </a:extLst>
          </p:cNvPr>
          <p:cNvPicPr>
            <a:picLocks noChangeAspect="1"/>
          </p:cNvPicPr>
          <p:nvPr/>
        </p:nvPicPr>
        <p:blipFill>
          <a:blip r:embed="rId4"/>
          <a:stretch>
            <a:fillRect/>
          </a:stretch>
        </p:blipFill>
        <p:spPr>
          <a:xfrm>
            <a:off x="6531722" y="3829269"/>
            <a:ext cx="3179599" cy="2110858"/>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D6029201-9D89-45A7-B635-E21944EFB498}"/>
              </a:ext>
            </a:extLst>
          </p:cNvPr>
          <p:cNvSpPr txBox="1"/>
          <p:nvPr/>
        </p:nvSpPr>
        <p:spPr bwMode="gray">
          <a:xfrm>
            <a:off x="9679244" y="3781188"/>
            <a:ext cx="2273576" cy="369332"/>
          </a:xfrm>
          <a:prstGeom prst="rect">
            <a:avLst/>
          </a:prstGeom>
          <a:noFill/>
        </p:spPr>
        <p:txBody>
          <a:bodyPr wrap="square">
            <a:spAutoFit/>
          </a:bodyPr>
          <a:lstStyle/>
          <a:p>
            <a:r>
              <a:rPr lang="sv-SE" dirty="0">
                <a:effectLst/>
                <a:latin typeface="+mj-lt"/>
              </a:rPr>
              <a:t>[Kusner &amp; Loftus] </a:t>
            </a:r>
            <a:endParaRPr lang="en-US" dirty="0"/>
          </a:p>
        </p:txBody>
      </p:sp>
    </p:spTree>
    <p:extLst>
      <p:ext uri="{BB962C8B-B14F-4D97-AF65-F5344CB8AC3E}">
        <p14:creationId xmlns:p14="http://schemas.microsoft.com/office/powerpoint/2010/main" val="204841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37CA-A246-4656-9CD7-9068AFF61E89}"/>
              </a:ext>
            </a:extLst>
          </p:cNvPr>
          <p:cNvSpPr>
            <a:spLocks noGrp="1"/>
          </p:cNvSpPr>
          <p:nvPr>
            <p:ph type="title"/>
          </p:nvPr>
        </p:nvSpPr>
        <p:spPr/>
        <p:txBody>
          <a:bodyPr/>
          <a:lstStyle/>
          <a:p>
            <a:r>
              <a:rPr lang="en-US" dirty="0"/>
              <a:t>Fairness through awareness </a:t>
            </a:r>
          </a:p>
        </p:txBody>
      </p:sp>
      <p:sp>
        <p:nvSpPr>
          <p:cNvPr id="3" name="Content Placeholder 2">
            <a:extLst>
              <a:ext uri="{FF2B5EF4-FFF2-40B4-BE49-F238E27FC236}">
                <a16:creationId xmlns:a16="http://schemas.microsoft.com/office/drawing/2014/main" id="{8C4A8F5E-AE79-4948-B39E-6F0829C1030C}"/>
              </a:ext>
            </a:extLst>
          </p:cNvPr>
          <p:cNvSpPr>
            <a:spLocks noGrp="1"/>
          </p:cNvSpPr>
          <p:nvPr>
            <p:ph idx="1"/>
          </p:nvPr>
        </p:nvSpPr>
        <p:spPr>
          <a:xfrm>
            <a:off x="478369" y="1653116"/>
            <a:ext cx="10902993" cy="4751917"/>
          </a:xfrm>
        </p:spPr>
        <p:txBody>
          <a:bodyPr/>
          <a:lstStyle/>
          <a:p>
            <a:r>
              <a:rPr lang="en-US" b="1" dirty="0"/>
              <a:t>Definition</a:t>
            </a:r>
            <a:r>
              <a:rPr lang="en-US" dirty="0"/>
              <a:t> [</a:t>
            </a:r>
            <a:r>
              <a:rPr lang="en-US" sz="2000" b="0" i="0" u="none" strike="noStrike" baseline="0" dirty="0" err="1">
                <a:latin typeface="GraphikNaturel-Regular"/>
              </a:rPr>
              <a:t>Grgic-Hlaca</a:t>
            </a:r>
            <a:r>
              <a:rPr lang="en-US" sz="2000" b="0" i="0" u="none" strike="noStrike" baseline="0" dirty="0">
                <a:latin typeface="GraphikNaturel-Regular"/>
              </a:rPr>
              <a:t> </a:t>
            </a:r>
            <a:r>
              <a:rPr lang="en-US" sz="2000" b="0" i="1" u="none" strike="noStrike" baseline="0" dirty="0">
                <a:latin typeface="GraphikNaturel-RegularItalic"/>
              </a:rPr>
              <a:t>et al</a:t>
            </a:r>
            <a:r>
              <a:rPr lang="en-US" sz="2000" b="0" i="0" u="none" strike="noStrike" baseline="0" dirty="0">
                <a:latin typeface="GraphikNaturel-Regular"/>
              </a:rPr>
              <a:t>. 2016]</a:t>
            </a:r>
            <a:r>
              <a:rPr lang="en-US" dirty="0"/>
              <a:t>: remove any data that are considered prima facie to be unfair. </a:t>
            </a:r>
          </a:p>
          <a:p>
            <a:endParaRPr lang="en-US" dirty="0"/>
          </a:p>
          <a:p>
            <a:r>
              <a:rPr lang="en-US" b="1" dirty="0"/>
              <a:t>Example</a:t>
            </a:r>
            <a:r>
              <a:rPr lang="en-US" dirty="0"/>
              <a:t> – Take an algorithm used by judges making parole decisions, fairness through unawareness could dictate that data on ethnic origin should be removed when training this algorithm, whereas data on the number of previous offences can be used.</a:t>
            </a:r>
          </a:p>
          <a:p>
            <a:endParaRPr lang="en-US" dirty="0"/>
          </a:p>
        </p:txBody>
      </p:sp>
      <p:sp>
        <p:nvSpPr>
          <p:cNvPr id="4" name="Slide Number Placeholder 3">
            <a:extLst>
              <a:ext uri="{FF2B5EF4-FFF2-40B4-BE49-F238E27FC236}">
                <a16:creationId xmlns:a16="http://schemas.microsoft.com/office/drawing/2014/main" id="{8661EEF4-FA3F-410C-89AA-0F24CDC7A622}"/>
              </a:ext>
            </a:extLst>
          </p:cNvPr>
          <p:cNvSpPr>
            <a:spLocks noGrp="1"/>
          </p:cNvSpPr>
          <p:nvPr>
            <p:ph type="sldNum" sz="quarter" idx="12"/>
          </p:nvPr>
        </p:nvSpPr>
        <p:spPr>
          <a:xfrm>
            <a:off x="11196536" y="6164260"/>
            <a:ext cx="756284" cy="240773"/>
          </a:xfrm>
        </p:spPr>
        <p:txBody>
          <a:bodyPr/>
          <a:lstStyle/>
          <a:p>
            <a:fld id="{477C7578-46E3-4DC5-9844-CB06902B4F72}" type="slidenum">
              <a:rPr lang="en-US" smtClean="0"/>
              <a:t>17</a:t>
            </a:fld>
            <a:endParaRPr lang="en-US" dirty="0"/>
          </a:p>
        </p:txBody>
      </p:sp>
      <p:sp>
        <p:nvSpPr>
          <p:cNvPr id="6" name="TextBox 5">
            <a:extLst>
              <a:ext uri="{FF2B5EF4-FFF2-40B4-BE49-F238E27FC236}">
                <a16:creationId xmlns:a16="http://schemas.microsoft.com/office/drawing/2014/main" id="{111674E9-6552-499B-9516-A484A9980849}"/>
              </a:ext>
            </a:extLst>
          </p:cNvPr>
          <p:cNvSpPr txBox="1"/>
          <p:nvPr/>
        </p:nvSpPr>
        <p:spPr bwMode="gray">
          <a:xfrm>
            <a:off x="0" y="5970504"/>
            <a:ext cx="10642060" cy="923330"/>
          </a:xfrm>
          <a:prstGeom prst="rect">
            <a:avLst/>
          </a:prstGeom>
          <a:noFill/>
        </p:spPr>
        <p:txBody>
          <a:bodyPr wrap="square">
            <a:spAutoFit/>
          </a:bodyPr>
          <a:lstStyle/>
          <a:p>
            <a:pPr algn="l"/>
            <a:r>
              <a:rPr lang="en-US" sz="1800" b="0" i="0" u="none" strike="noStrike" baseline="0" dirty="0" err="1">
                <a:latin typeface="GraphikNaturel-Regular"/>
              </a:rPr>
              <a:t>Grgic-Hlaca</a:t>
            </a:r>
            <a:r>
              <a:rPr lang="en-US" sz="1800" b="0" i="0" u="none" strike="noStrike" baseline="0" dirty="0">
                <a:latin typeface="GraphikNaturel-Regular"/>
              </a:rPr>
              <a:t>, N. </a:t>
            </a:r>
            <a:r>
              <a:rPr lang="en-US" sz="1800" b="0" i="1" u="none" strike="noStrike" baseline="0" dirty="0">
                <a:latin typeface="GraphikNaturel-RegularItalic"/>
              </a:rPr>
              <a:t>et al</a:t>
            </a:r>
            <a:r>
              <a:rPr lang="en-US" sz="1800" b="0" i="0" u="none" strike="noStrike" baseline="0" dirty="0">
                <a:latin typeface="GraphikNaturel-Regular"/>
              </a:rPr>
              <a:t>. ‘The case for process fairness in learning: Feature selection for fair decision making.’ </a:t>
            </a:r>
            <a:r>
              <a:rPr lang="en-US" sz="1800" b="0" i="1" u="none" strike="noStrike" baseline="0" dirty="0" err="1">
                <a:latin typeface="GraphikNaturel-RegularItalic"/>
              </a:rPr>
              <a:t>NeurIPS</a:t>
            </a:r>
            <a:r>
              <a:rPr lang="en-US" sz="1800" b="0" i="1" u="none" strike="noStrike" baseline="0" dirty="0">
                <a:latin typeface="GraphikNaturel-RegularItalic"/>
              </a:rPr>
              <a:t> Symposium on Machine Learning and the Law </a:t>
            </a:r>
            <a:r>
              <a:rPr lang="en-US" sz="1800" b="0" i="0" u="none" strike="noStrike" baseline="0" dirty="0">
                <a:latin typeface="GraphikNaturel-Regular"/>
              </a:rPr>
              <a:t>(2016)</a:t>
            </a:r>
          </a:p>
          <a:p>
            <a:pPr algn="l"/>
            <a:r>
              <a:rPr lang="en-US" sz="1800" b="0" i="0" u="none" strike="noStrike" baseline="0" dirty="0">
                <a:latin typeface="GraphikNaturel-Regular"/>
              </a:rPr>
              <a:t>Wilford, M. M. &amp; </a:t>
            </a:r>
            <a:r>
              <a:rPr lang="en-US" sz="1800" b="0" i="0" u="none" strike="noStrike" baseline="0" dirty="0" err="1">
                <a:latin typeface="GraphikNaturel-Regular"/>
              </a:rPr>
              <a:t>Khairalla</a:t>
            </a:r>
            <a:r>
              <a:rPr lang="en-US" sz="1800" b="0" i="0" u="none" strike="noStrike" baseline="0" dirty="0">
                <a:latin typeface="GraphikNaturel-Regular"/>
              </a:rPr>
              <a:t>, A. in </a:t>
            </a:r>
            <a:r>
              <a:rPr lang="en-US" sz="1800" b="0" i="1" u="none" strike="noStrike" baseline="0" dirty="0">
                <a:latin typeface="GraphikNaturel-RegularItalic"/>
              </a:rPr>
              <a:t>Social Sciences Contributions to the Real Legal System </a:t>
            </a:r>
            <a:r>
              <a:rPr lang="en-US" sz="1800" b="0" i="0" u="none" strike="noStrike" baseline="0" dirty="0">
                <a:latin typeface="GraphikNaturel-Regular"/>
              </a:rPr>
              <a:t>Ch. 7, 132 (2019).</a:t>
            </a:r>
            <a:endParaRPr lang="en-US" dirty="0"/>
          </a:p>
        </p:txBody>
      </p:sp>
      <p:sp>
        <p:nvSpPr>
          <p:cNvPr id="7" name="TextBox 6">
            <a:extLst>
              <a:ext uri="{FF2B5EF4-FFF2-40B4-BE49-F238E27FC236}">
                <a16:creationId xmlns:a16="http://schemas.microsoft.com/office/drawing/2014/main" id="{10AF82FB-8973-42EC-A412-3E119838B339}"/>
              </a:ext>
            </a:extLst>
          </p:cNvPr>
          <p:cNvSpPr txBox="1"/>
          <p:nvPr/>
        </p:nvSpPr>
        <p:spPr bwMode="gray">
          <a:xfrm>
            <a:off x="1749287" y="4017945"/>
            <a:ext cx="8285921" cy="1754326"/>
          </a:xfrm>
          <a:prstGeom prst="rect">
            <a:avLst/>
          </a:prstGeom>
          <a:solidFill>
            <a:schemeClr val="accent3">
              <a:lumMod val="20000"/>
              <a:lumOff val="80000"/>
            </a:schemeClr>
          </a:solidFill>
        </p:spPr>
        <p:txBody>
          <a:bodyPr wrap="square">
            <a:spAutoFit/>
          </a:bodyPr>
          <a:lstStyle/>
          <a:p>
            <a:r>
              <a:rPr lang="en-US" b="1" dirty="0">
                <a:latin typeface="+mj-lt"/>
              </a:rPr>
              <a:t>Caveats</a:t>
            </a:r>
            <a:r>
              <a:rPr lang="en-US" dirty="0">
                <a:latin typeface="+mj-lt"/>
              </a:rPr>
              <a:t> </a:t>
            </a:r>
            <a:r>
              <a:rPr lang="en-US" dirty="0"/>
              <a:t>[Wilford &amp; </a:t>
            </a:r>
            <a:r>
              <a:rPr lang="en-US" dirty="0" err="1"/>
              <a:t>Khairalla</a:t>
            </a:r>
            <a:r>
              <a:rPr lang="en-US" dirty="0"/>
              <a:t> 2019]:</a:t>
            </a:r>
          </a:p>
          <a:p>
            <a:pPr marL="285750" indent="-285750">
              <a:buFont typeface="Arial" panose="020B0604020202020204" pitchFamily="34" charset="0"/>
              <a:buChar char="•"/>
            </a:pPr>
            <a:r>
              <a:rPr lang="en-US" dirty="0"/>
              <a:t>data are usually and inevitably biased, e.g., number of previous offences can bear the stamp of historical racial bias in policing, as can the use of plea bargaining (pleading guilty being more likely to reduce a sentence than arguing innocence)</a:t>
            </a:r>
          </a:p>
          <a:p>
            <a:pPr marL="285750" indent="-285750">
              <a:buFont typeface="Arial" panose="020B0604020202020204" pitchFamily="34" charset="0"/>
              <a:buChar char="•"/>
            </a:pPr>
            <a:r>
              <a:rPr lang="en-US" dirty="0">
                <a:latin typeface="+mj-lt"/>
              </a:rPr>
              <a:t>Impossible trade-off: </a:t>
            </a:r>
            <a:r>
              <a:rPr lang="en-US" dirty="0"/>
              <a:t>either remove all data or keep biased data.</a:t>
            </a:r>
            <a:endParaRPr lang="en-US" dirty="0">
              <a:latin typeface="+mj-lt"/>
            </a:endParaRPr>
          </a:p>
        </p:txBody>
      </p:sp>
    </p:spTree>
    <p:extLst>
      <p:ext uri="{BB962C8B-B14F-4D97-AF65-F5344CB8AC3E}">
        <p14:creationId xmlns:p14="http://schemas.microsoft.com/office/powerpoint/2010/main" val="3133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FF22-3F9B-4C65-B9A4-D0F469DC5370}"/>
              </a:ext>
            </a:extLst>
          </p:cNvPr>
          <p:cNvSpPr>
            <a:spLocks noGrp="1"/>
          </p:cNvSpPr>
          <p:nvPr>
            <p:ph type="title"/>
          </p:nvPr>
        </p:nvSpPr>
        <p:spPr/>
        <p:txBody>
          <a:bodyPr/>
          <a:lstStyle/>
          <a:p>
            <a:r>
              <a:rPr lang="en-US" dirty="0"/>
              <a:t>Demographic Parity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97A8EC-7855-4DAA-9255-021DF0362685}"/>
                  </a:ext>
                </a:extLst>
              </p:cNvPr>
              <p:cNvSpPr>
                <a:spLocks noGrp="1"/>
              </p:cNvSpPr>
              <p:nvPr>
                <p:ph idx="1"/>
              </p:nvPr>
            </p:nvSpPr>
            <p:spPr>
              <a:xfrm>
                <a:off x="478369" y="1653117"/>
                <a:ext cx="11418770" cy="3100252"/>
              </a:xfrm>
            </p:spPr>
            <p:txBody>
              <a:bodyPr/>
              <a:lstStyle/>
              <a:p>
                <a:r>
                  <a:rPr lang="en-US" b="1" dirty="0">
                    <a:latin typeface="+mj-lt"/>
                  </a:rPr>
                  <a:t>Definition</a:t>
                </a:r>
                <a:r>
                  <a:rPr lang="en-US" dirty="0">
                    <a:latin typeface="+mj-lt"/>
                  </a:rPr>
                  <a:t> [Hardt et al. 2016]: Demographic parity requires that a decision—such as accepting or denying a loan application—be independent of the protected attribute. </a:t>
                </a:r>
              </a:p>
              <a:p>
                <a:pPr marL="285750" indent="-285750">
                  <a:buFont typeface="Arial" panose="020B0604020202020204" pitchFamily="34" charset="0"/>
                  <a:buChar char="•"/>
                </a:pPr>
                <a:r>
                  <a:rPr lang="en-US" sz="1800" dirty="0">
                    <a:latin typeface="+mj-lt"/>
                  </a:rPr>
                  <a:t>e.g., </a:t>
                </a:r>
                <a:r>
                  <a:rPr lang="en-US" dirty="0"/>
                  <a:t>accepting or denying a loan application should be independent of the protected attribute.</a:t>
                </a:r>
              </a:p>
              <a:p>
                <a:r>
                  <a:rPr lang="en-US" dirty="0"/>
                  <a:t>In the case of a binary decision </a:t>
                </a:r>
                <a14:m>
                  <m:oMath xmlns:m="http://schemas.openxmlformats.org/officeDocument/2006/math">
                    <m:acc>
                      <m:accPr>
                        <m:chr m:val="̂"/>
                        <m:ctrlPr>
                          <a:rPr lang="en-US" sz="1800" i="1" dirty="0">
                            <a:latin typeface="Cambria Math" panose="02040503050406030204" pitchFamily="18" charset="0"/>
                          </a:rPr>
                        </m:ctrlPr>
                      </m:accPr>
                      <m:e>
                        <m:r>
                          <a:rPr lang="en-US" sz="1800" dirty="0">
                            <a:latin typeface="Cambria Math" panose="02040503050406030204" pitchFamily="18" charset="0"/>
                          </a:rPr>
                          <m:t>𝑌</m:t>
                        </m:r>
                      </m:e>
                    </m:acc>
                  </m:oMath>
                </a14:m>
                <a:r>
                  <a:rPr lang="en-US" dirty="0"/>
                  <a:t> ∈{0,1} and a binary protected attribute A ∈{0,1}, this constraint can be formalized by asking that</a:t>
                </a:r>
              </a:p>
              <a:p>
                <a:pPr algn="ctr"/>
                <a:r>
                  <a:rPr lang="en-US" dirty="0" err="1"/>
                  <a:t>Pr</a:t>
                </a:r>
                <a:r>
                  <a:rPr lang="en-US" dirty="0"/>
                  <a:t>{</a:t>
                </a:r>
                <a14:m>
                  <m:oMath xmlns:m="http://schemas.openxmlformats.org/officeDocument/2006/math">
                    <m:acc>
                      <m:accPr>
                        <m:chr m:val="̂"/>
                        <m:ctrlPr>
                          <a:rPr lang="en-US" sz="2000" i="1" dirty="0">
                            <a:latin typeface="Cambria Math" panose="02040503050406030204" pitchFamily="18" charset="0"/>
                          </a:rPr>
                        </m:ctrlPr>
                      </m:accPr>
                      <m:e>
                        <m:r>
                          <a:rPr lang="en-US" sz="2000" dirty="0">
                            <a:latin typeface="Cambria Math" panose="02040503050406030204" pitchFamily="18" charset="0"/>
                          </a:rPr>
                          <m:t>𝑌</m:t>
                        </m:r>
                      </m:e>
                    </m:acc>
                  </m:oMath>
                </a14:m>
                <a:r>
                  <a:rPr lang="en-US" dirty="0"/>
                  <a:t> = 1 |A = 0} = </a:t>
                </a:r>
                <a:r>
                  <a:rPr lang="en-US" dirty="0" err="1"/>
                  <a:t>Pr</a:t>
                </a:r>
                <a:r>
                  <a:rPr lang="en-US" dirty="0"/>
                  <a:t>{</a:t>
                </a:r>
                <a14:m>
                  <m:oMath xmlns:m="http://schemas.openxmlformats.org/officeDocument/2006/math">
                    <m:acc>
                      <m:accPr>
                        <m:chr m:val="̂"/>
                        <m:ctrlPr>
                          <a:rPr lang="en-US" sz="2000" i="1" dirty="0">
                            <a:latin typeface="Cambria Math" panose="02040503050406030204" pitchFamily="18" charset="0"/>
                          </a:rPr>
                        </m:ctrlPr>
                      </m:accPr>
                      <m:e>
                        <m:r>
                          <a:rPr lang="en-US" sz="2000" dirty="0">
                            <a:latin typeface="Cambria Math" panose="02040503050406030204" pitchFamily="18" charset="0"/>
                          </a:rPr>
                          <m:t>𝑌</m:t>
                        </m:r>
                      </m:e>
                    </m:acc>
                  </m:oMath>
                </a14:m>
                <a:r>
                  <a:rPr lang="en-US" dirty="0"/>
                  <a:t> =1 |A = 1}</a:t>
                </a:r>
              </a:p>
              <a:p>
                <a:endParaRPr lang="en-US" sz="1800" dirty="0">
                  <a:latin typeface="+mj-lt"/>
                </a:endParaRPr>
              </a:p>
              <a:p>
                <a:pPr algn="l"/>
                <a:endParaRPr lang="en-US" dirty="0">
                  <a:latin typeface="+mj-lt"/>
                </a:endParaRPr>
              </a:p>
              <a:p>
                <a:pPr algn="l"/>
                <a:endParaRPr lang="en-US" dirty="0">
                  <a:latin typeface="+mj-lt"/>
                </a:endParaRPr>
              </a:p>
            </p:txBody>
          </p:sp>
        </mc:Choice>
        <mc:Fallback xmlns="">
          <p:sp>
            <p:nvSpPr>
              <p:cNvPr id="3" name="Content Placeholder 2">
                <a:extLst>
                  <a:ext uri="{FF2B5EF4-FFF2-40B4-BE49-F238E27FC236}">
                    <a16:creationId xmlns:a16="http://schemas.microsoft.com/office/drawing/2014/main" id="{C097A8EC-7855-4DAA-9255-021DF0362685}"/>
                  </a:ext>
                </a:extLst>
              </p:cNvPr>
              <p:cNvSpPr>
                <a:spLocks noGrp="1" noRot="1" noChangeAspect="1" noMove="1" noResize="1" noEditPoints="1" noAdjustHandles="1" noChangeArrowheads="1" noChangeShapeType="1" noTextEdit="1"/>
              </p:cNvSpPr>
              <p:nvPr>
                <p:ph idx="1"/>
              </p:nvPr>
            </p:nvSpPr>
            <p:spPr>
              <a:xfrm>
                <a:off x="478369" y="1653117"/>
                <a:ext cx="11418770" cy="3100252"/>
              </a:xfrm>
              <a:blipFill>
                <a:blip r:embed="rId2"/>
                <a:stretch>
                  <a:fillRect l="-128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51CAEFD-1181-4829-9E66-ABE591645B16}"/>
              </a:ext>
            </a:extLst>
          </p:cNvPr>
          <p:cNvSpPr txBox="1"/>
          <p:nvPr/>
        </p:nvSpPr>
        <p:spPr bwMode="gray">
          <a:xfrm>
            <a:off x="0" y="5903893"/>
            <a:ext cx="9889069" cy="954107"/>
          </a:xfrm>
          <a:prstGeom prst="rect">
            <a:avLst/>
          </a:prstGeom>
          <a:noFill/>
        </p:spPr>
        <p:txBody>
          <a:bodyPr wrap="square">
            <a:spAutoFit/>
          </a:bodyPr>
          <a:lstStyle/>
          <a:p>
            <a:pPr>
              <a:defRPr/>
            </a:pPr>
            <a:r>
              <a:rPr lang="en-US" sz="1400" b="0" dirty="0"/>
              <a:t>[Hardt et al. 2016] </a:t>
            </a:r>
            <a:r>
              <a:rPr lang="en-US" sz="1400" dirty="0"/>
              <a:t>Hardt, M., Price, E., &amp; </a:t>
            </a:r>
            <a:r>
              <a:rPr lang="en-US" sz="1400" dirty="0" err="1"/>
              <a:t>Srebro</a:t>
            </a:r>
            <a:r>
              <a:rPr lang="en-US" sz="1400" dirty="0"/>
              <a:t>, N. (2016). Equality of opportunity in supervised learning. </a:t>
            </a:r>
            <a:r>
              <a:rPr lang="en-US" sz="1400" i="1" dirty="0"/>
              <a:t>Advances in neural information processing systems</a:t>
            </a:r>
            <a:r>
              <a:rPr lang="en-US" sz="1400" dirty="0"/>
              <a:t>, </a:t>
            </a:r>
            <a:r>
              <a:rPr lang="en-US" sz="1400" i="1" dirty="0"/>
              <a:t>29</a:t>
            </a:r>
            <a:r>
              <a:rPr lang="en-US" sz="1400" dirty="0"/>
              <a:t>, 3315-3323.</a:t>
            </a:r>
          </a:p>
          <a:p>
            <a:r>
              <a:rPr lang="en-US" sz="1400" dirty="0"/>
              <a:t>[</a:t>
            </a:r>
            <a:r>
              <a:rPr lang="en-US" sz="1400" dirty="0" err="1"/>
              <a:t>Dwork</a:t>
            </a:r>
            <a:r>
              <a:rPr lang="en-US" sz="1400" dirty="0"/>
              <a:t> et al. 2012] </a:t>
            </a:r>
            <a:r>
              <a:rPr lang="en-US" sz="1400" dirty="0" err="1"/>
              <a:t>Dwork</a:t>
            </a:r>
            <a:r>
              <a:rPr lang="en-US" sz="1400" dirty="0"/>
              <a:t>, </a:t>
            </a:r>
            <a:r>
              <a:rPr lang="en-US" sz="1400" dirty="0" err="1"/>
              <a:t>C.,et</a:t>
            </a:r>
            <a:r>
              <a:rPr lang="en-US" sz="1400" dirty="0"/>
              <a:t> al., (2012). Fairness through awareness. In </a:t>
            </a:r>
            <a:r>
              <a:rPr lang="en-US" sz="1400" i="1" dirty="0"/>
              <a:t>Proceedings of the 3rd innovations in theoretical computer science conference</a:t>
            </a:r>
            <a:r>
              <a:rPr lang="en-US" sz="1400" dirty="0"/>
              <a:t> (pp. 214-226).</a:t>
            </a:r>
          </a:p>
        </p:txBody>
      </p:sp>
      <p:sp>
        <p:nvSpPr>
          <p:cNvPr id="9" name="TextBox 8">
            <a:extLst>
              <a:ext uri="{FF2B5EF4-FFF2-40B4-BE49-F238E27FC236}">
                <a16:creationId xmlns:a16="http://schemas.microsoft.com/office/drawing/2014/main" id="{9F73F204-D557-4605-A0C8-448BC44203B3}"/>
              </a:ext>
            </a:extLst>
          </p:cNvPr>
          <p:cNvSpPr txBox="1"/>
          <p:nvPr/>
        </p:nvSpPr>
        <p:spPr bwMode="gray">
          <a:xfrm>
            <a:off x="2663687" y="4524769"/>
            <a:ext cx="8285921" cy="1200329"/>
          </a:xfrm>
          <a:prstGeom prst="rect">
            <a:avLst/>
          </a:prstGeom>
          <a:solidFill>
            <a:schemeClr val="accent3">
              <a:lumMod val="20000"/>
              <a:lumOff val="80000"/>
            </a:schemeClr>
          </a:solidFill>
        </p:spPr>
        <p:txBody>
          <a:bodyPr wrap="square">
            <a:spAutoFit/>
          </a:bodyPr>
          <a:lstStyle/>
          <a:p>
            <a:r>
              <a:rPr lang="en-US" b="1" dirty="0">
                <a:latin typeface="+mj-lt"/>
              </a:rPr>
              <a:t>Caveats</a:t>
            </a:r>
            <a:r>
              <a:rPr lang="en-US" dirty="0">
                <a:latin typeface="+mj-lt"/>
              </a:rPr>
              <a:t> </a:t>
            </a:r>
            <a:r>
              <a:rPr lang="en-US" dirty="0"/>
              <a:t>[</a:t>
            </a:r>
            <a:r>
              <a:rPr lang="en-US" dirty="0" err="1"/>
              <a:t>Dwork</a:t>
            </a:r>
            <a:r>
              <a:rPr lang="en-US" dirty="0"/>
              <a:t> et al. 2012]:</a:t>
            </a:r>
          </a:p>
          <a:p>
            <a:r>
              <a:rPr lang="en-US" dirty="0"/>
              <a:t>1- It doesn’t ensure fairness</a:t>
            </a:r>
          </a:p>
          <a:p>
            <a:r>
              <a:rPr lang="en-US" dirty="0">
                <a:latin typeface="+mj-lt"/>
              </a:rPr>
              <a:t>2- </a:t>
            </a:r>
            <a:r>
              <a:rPr lang="en-US" dirty="0"/>
              <a:t>It reduces utility of decisions that could be predicted with protected attribute</a:t>
            </a:r>
            <a:endParaRPr lang="en-US" dirty="0">
              <a:latin typeface="+mj-lt"/>
            </a:endParaRPr>
          </a:p>
        </p:txBody>
      </p:sp>
      <p:sp>
        <p:nvSpPr>
          <p:cNvPr id="10" name="Slide Number Placeholder 9">
            <a:extLst>
              <a:ext uri="{FF2B5EF4-FFF2-40B4-BE49-F238E27FC236}">
                <a16:creationId xmlns:a16="http://schemas.microsoft.com/office/drawing/2014/main" id="{1142C392-5DBF-474C-AFDE-19AE419A6C72}"/>
              </a:ext>
            </a:extLst>
          </p:cNvPr>
          <p:cNvSpPr>
            <a:spLocks noGrp="1"/>
          </p:cNvSpPr>
          <p:nvPr>
            <p:ph type="sldNum" sz="quarter" idx="12"/>
          </p:nvPr>
        </p:nvSpPr>
        <p:spPr>
          <a:xfrm>
            <a:off x="11251096" y="6164260"/>
            <a:ext cx="701724" cy="266357"/>
          </a:xfrm>
        </p:spPr>
        <p:txBody>
          <a:bodyPr/>
          <a:lstStyle/>
          <a:p>
            <a:fld id="{477C7578-46E3-4DC5-9844-CB06902B4F72}" type="slidenum">
              <a:rPr lang="en-US" smtClean="0"/>
              <a:t>18</a:t>
            </a:fld>
            <a:endParaRPr lang="en-US"/>
          </a:p>
        </p:txBody>
      </p:sp>
    </p:spTree>
    <p:extLst>
      <p:ext uri="{BB962C8B-B14F-4D97-AF65-F5344CB8AC3E}">
        <p14:creationId xmlns:p14="http://schemas.microsoft.com/office/powerpoint/2010/main" val="265036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FF22-3F9B-4C65-B9A4-D0F469DC5370}"/>
              </a:ext>
            </a:extLst>
          </p:cNvPr>
          <p:cNvSpPr>
            <a:spLocks noGrp="1"/>
          </p:cNvSpPr>
          <p:nvPr>
            <p:ph type="title"/>
          </p:nvPr>
        </p:nvSpPr>
        <p:spPr/>
        <p:txBody>
          <a:bodyPr/>
          <a:lstStyle/>
          <a:p>
            <a:r>
              <a:rPr lang="en-US" dirty="0"/>
              <a:t>Equalized Odds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97A8EC-7855-4DAA-9255-021DF0362685}"/>
                  </a:ext>
                </a:extLst>
              </p:cNvPr>
              <p:cNvSpPr>
                <a:spLocks noGrp="1"/>
              </p:cNvSpPr>
              <p:nvPr>
                <p:ph idx="1"/>
              </p:nvPr>
            </p:nvSpPr>
            <p:spPr>
              <a:xfrm>
                <a:off x="478369" y="1653117"/>
                <a:ext cx="11418770" cy="3763710"/>
              </a:xfrm>
            </p:spPr>
            <p:txBody>
              <a:bodyPr/>
              <a:lstStyle/>
              <a:p>
                <a:r>
                  <a:rPr lang="en-US" b="1" dirty="0">
                    <a:latin typeface="+mj-lt"/>
                  </a:rPr>
                  <a:t>Definition</a:t>
                </a:r>
                <a:r>
                  <a:rPr lang="en-US" dirty="0">
                    <a:latin typeface="+mj-lt"/>
                  </a:rPr>
                  <a:t> [Hardt et al. 2016]: </a:t>
                </a:r>
                <a:r>
                  <a:rPr lang="en-US" sz="1800" dirty="0">
                    <a:latin typeface="+mj-lt"/>
                  </a:rPr>
                  <a:t>A</a:t>
                </a:r>
                <a:r>
                  <a:rPr lang="en-US" sz="1800" b="0" i="0" u="none" strike="noStrike" baseline="0" dirty="0">
                    <a:latin typeface="+mj-lt"/>
                  </a:rPr>
                  <a:t> predictor </a:t>
                </a:r>
                <a14:m>
                  <m:oMath xmlns:m="http://schemas.openxmlformats.org/officeDocument/2006/math">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𝑌</m:t>
                        </m:r>
                      </m:e>
                    </m:acc>
                  </m:oMath>
                </a14:m>
                <a:r>
                  <a:rPr lang="en-US" sz="1800" b="0" i="0" u="none" strike="noStrike" baseline="0" dirty="0">
                    <a:latin typeface="+mj-lt"/>
                  </a:rPr>
                  <a:t> satisfies </a:t>
                </a:r>
                <a:r>
                  <a:rPr lang="en-US" sz="1800" b="1" i="0" u="none" strike="noStrike" baseline="0" dirty="0">
                    <a:latin typeface="+mj-lt"/>
                  </a:rPr>
                  <a:t>equalized odds</a:t>
                </a:r>
                <a:r>
                  <a:rPr lang="en-US" sz="1800" b="0" i="0" u="none" strike="noStrike" dirty="0">
                    <a:latin typeface="+mj-lt"/>
                  </a:rPr>
                  <a:t> </a:t>
                </a:r>
                <a:r>
                  <a:rPr lang="en-US" sz="1800" dirty="0">
                    <a:latin typeface="+mj-lt"/>
                  </a:rPr>
                  <a:t>with respect to protected attribute A and outcome Y, if </a:t>
                </a:r>
                <a14:m>
                  <m:oMath xmlns:m="http://schemas.openxmlformats.org/officeDocument/2006/math">
                    <m:acc>
                      <m:accPr>
                        <m:chr m:val="̂"/>
                        <m:ctrlPr>
                          <a:rPr lang="en-US" sz="2000" i="1" dirty="0">
                            <a:latin typeface="Cambria Math" panose="02040503050406030204" pitchFamily="18" charset="0"/>
                          </a:rPr>
                        </m:ctrlPr>
                      </m:accPr>
                      <m:e>
                        <m:r>
                          <a:rPr lang="en-US" sz="2000" dirty="0">
                            <a:latin typeface="Cambria Math" panose="02040503050406030204" pitchFamily="18" charset="0"/>
                          </a:rPr>
                          <m:t>𝑌</m:t>
                        </m:r>
                      </m:e>
                    </m:acc>
                  </m:oMath>
                </a14:m>
                <a:r>
                  <a:rPr lang="en-US" sz="1800" dirty="0">
                    <a:latin typeface="+mj-lt"/>
                  </a:rPr>
                  <a:t> and A are independent conditional on Y.</a:t>
                </a:r>
                <a:endParaRPr lang="en-US" sz="1800" b="0" i="0" u="none" strike="noStrike" baseline="0" dirty="0">
                  <a:latin typeface="+mj-lt"/>
                </a:endParaRPr>
              </a:p>
              <a:p>
                <a:pPr algn="l"/>
                <a:endParaRPr lang="en-US" dirty="0">
                  <a:latin typeface="+mj-lt"/>
                </a:endParaRPr>
              </a:p>
              <a:p>
                <a:pPr algn="l"/>
                <a:endParaRPr lang="en-US" dirty="0">
                  <a:latin typeface="+mj-lt"/>
                </a:endParaRPr>
              </a:p>
              <a:p>
                <a:pPr marL="342900" indent="-342900" algn="l">
                  <a:buFont typeface="Arial" panose="020B0604020202020204" pitchFamily="34" charset="0"/>
                  <a:buChar char="•"/>
                </a:pPr>
                <a:r>
                  <a:rPr lang="en-US" dirty="0">
                    <a:latin typeface="+mj-lt"/>
                  </a:rPr>
                  <a:t>Unlike demographic parity, equalized odds allows </a:t>
                </a:r>
                <a14:m>
                  <m:oMath xmlns:m="http://schemas.openxmlformats.org/officeDocument/2006/math">
                    <m:acc>
                      <m:accPr>
                        <m:chr m:val="̂"/>
                        <m:ctrlPr>
                          <a:rPr lang="en-US" sz="2000" b="0" i="1" u="none" strike="noStrike" baseline="0" dirty="0" smtClean="0">
                            <a:latin typeface="Cambria Math" panose="02040503050406030204" pitchFamily="18" charset="0"/>
                          </a:rPr>
                        </m:ctrlPr>
                      </m:accPr>
                      <m:e>
                        <m:r>
                          <a:rPr lang="en-US" sz="2000" b="0" i="1" u="none" strike="noStrike" baseline="0" dirty="0" smtClean="0">
                            <a:latin typeface="Cambria Math" panose="02040503050406030204" pitchFamily="18" charset="0"/>
                          </a:rPr>
                          <m:t>𝑌</m:t>
                        </m:r>
                      </m:e>
                    </m:acc>
                  </m:oMath>
                </a14:m>
                <a:r>
                  <a:rPr lang="en-US" dirty="0">
                    <a:latin typeface="+mj-lt"/>
                  </a:rPr>
                  <a:t> to depend on A but only through the target variable Y. As such, the definition encourages the use of features that allow to directly predict Y, but prohibits abusing A as a proxy for Y.</a:t>
                </a:r>
              </a:p>
              <a:p>
                <a:pPr marL="342900" indent="-342900" algn="l">
                  <a:buFont typeface="Arial" panose="020B0604020202020204" pitchFamily="34" charset="0"/>
                  <a:buChar char="•"/>
                </a:pPr>
                <a:r>
                  <a:rPr lang="en-US" dirty="0">
                    <a:latin typeface="+mj-lt"/>
                  </a:rPr>
                  <a:t>For the outcome y = 1, the constraint requires that </a:t>
                </a:r>
                <a14:m>
                  <m:oMath xmlns:m="http://schemas.openxmlformats.org/officeDocument/2006/math">
                    <m:acc>
                      <m:accPr>
                        <m:chr m:val="̂"/>
                        <m:ctrlPr>
                          <a:rPr lang="en-US" sz="2000" b="0" i="1" u="none" strike="noStrike" baseline="0" dirty="0" smtClean="0">
                            <a:latin typeface="Cambria Math" panose="02040503050406030204" pitchFamily="18" charset="0"/>
                          </a:rPr>
                        </m:ctrlPr>
                      </m:accPr>
                      <m:e>
                        <m:r>
                          <a:rPr lang="en-US" sz="2000" b="0" i="1" u="none" strike="noStrike" baseline="0" dirty="0" smtClean="0">
                            <a:latin typeface="Cambria Math" panose="02040503050406030204" pitchFamily="18" charset="0"/>
                          </a:rPr>
                          <m:t>𝑌</m:t>
                        </m:r>
                      </m:e>
                    </m:acc>
                  </m:oMath>
                </a14:m>
                <a:r>
                  <a:rPr lang="en-US" dirty="0">
                    <a:latin typeface="+mj-lt"/>
                  </a:rPr>
                  <a:t> has equal true positive rates across the two demographics A = 0 and A = 1. For y = 0, the constraint equalizes false positive rates.</a:t>
                </a:r>
              </a:p>
            </p:txBody>
          </p:sp>
        </mc:Choice>
        <mc:Fallback xmlns="">
          <p:sp>
            <p:nvSpPr>
              <p:cNvPr id="3" name="Content Placeholder 2">
                <a:extLst>
                  <a:ext uri="{FF2B5EF4-FFF2-40B4-BE49-F238E27FC236}">
                    <a16:creationId xmlns:a16="http://schemas.microsoft.com/office/drawing/2014/main" id="{C097A8EC-7855-4DAA-9255-021DF0362685}"/>
                  </a:ext>
                </a:extLst>
              </p:cNvPr>
              <p:cNvSpPr>
                <a:spLocks noGrp="1" noRot="1" noChangeAspect="1" noMove="1" noResize="1" noEditPoints="1" noAdjustHandles="1" noChangeArrowheads="1" noChangeShapeType="1" noTextEdit="1"/>
              </p:cNvSpPr>
              <p:nvPr>
                <p:ph idx="1"/>
              </p:nvPr>
            </p:nvSpPr>
            <p:spPr>
              <a:xfrm>
                <a:off x="478369" y="1653117"/>
                <a:ext cx="11418770" cy="3763710"/>
              </a:xfrm>
              <a:blipFill>
                <a:blip r:embed="rId2"/>
                <a:stretch>
                  <a:fillRect l="-1281" t="-16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51CAEFD-1181-4829-9E66-ABE591645B16}"/>
              </a:ext>
            </a:extLst>
          </p:cNvPr>
          <p:cNvSpPr txBox="1"/>
          <p:nvPr/>
        </p:nvSpPr>
        <p:spPr bwMode="gray">
          <a:xfrm>
            <a:off x="0" y="6326777"/>
            <a:ext cx="12192000" cy="523220"/>
          </a:xfrm>
          <a:prstGeom prst="rect">
            <a:avLst/>
          </a:prstGeom>
          <a:noFill/>
        </p:spPr>
        <p:txBody>
          <a:bodyPr wrap="square">
            <a:spAutoFit/>
          </a:bodyPr>
          <a:lstStyle/>
          <a:p>
            <a:pPr>
              <a:defRPr/>
            </a:pPr>
            <a:r>
              <a:rPr lang="en-US" sz="1400" b="0" dirty="0"/>
              <a:t>[Hardt et al. 2016] </a:t>
            </a:r>
            <a:r>
              <a:rPr lang="en-US" sz="1400" dirty="0"/>
              <a:t>Hardt, M., Price, E., &amp; </a:t>
            </a:r>
            <a:r>
              <a:rPr lang="en-US" sz="1400" dirty="0" err="1"/>
              <a:t>Srebro</a:t>
            </a:r>
            <a:r>
              <a:rPr lang="en-US" sz="1400" dirty="0"/>
              <a:t>, N. (2016). Equality of opportunity in supervised learning. </a:t>
            </a:r>
            <a:r>
              <a:rPr lang="en-US" sz="1400" i="1" dirty="0"/>
              <a:t>Advances in neural information processing systems</a:t>
            </a:r>
            <a:r>
              <a:rPr lang="en-US" sz="1400" dirty="0"/>
              <a:t>, </a:t>
            </a:r>
            <a:r>
              <a:rPr lang="en-US" sz="1400" i="1" dirty="0"/>
              <a:t>29</a:t>
            </a:r>
            <a:r>
              <a:rPr lang="en-US" sz="1400" dirty="0"/>
              <a:t>, 3315-3323.</a:t>
            </a:r>
          </a:p>
        </p:txBody>
      </p:sp>
      <p:pic>
        <p:nvPicPr>
          <p:cNvPr id="6" name="Picture 5">
            <a:extLst>
              <a:ext uri="{FF2B5EF4-FFF2-40B4-BE49-F238E27FC236}">
                <a16:creationId xmlns:a16="http://schemas.microsoft.com/office/drawing/2014/main" id="{CE169085-648E-4ADF-89C0-69FEEE191C1D}"/>
              </a:ext>
            </a:extLst>
          </p:cNvPr>
          <p:cNvPicPr>
            <a:picLocks noChangeAspect="1"/>
          </p:cNvPicPr>
          <p:nvPr/>
        </p:nvPicPr>
        <p:blipFill>
          <a:blip r:embed="rId3"/>
          <a:stretch>
            <a:fillRect/>
          </a:stretch>
        </p:blipFill>
        <p:spPr>
          <a:xfrm>
            <a:off x="1800225" y="2446753"/>
            <a:ext cx="8591550" cy="647700"/>
          </a:xfrm>
          <a:prstGeom prst="rect">
            <a:avLst/>
          </a:prstGeom>
        </p:spPr>
      </p:pic>
      <p:sp>
        <p:nvSpPr>
          <p:cNvPr id="9" name="TextBox 8">
            <a:extLst>
              <a:ext uri="{FF2B5EF4-FFF2-40B4-BE49-F238E27FC236}">
                <a16:creationId xmlns:a16="http://schemas.microsoft.com/office/drawing/2014/main" id="{9F73F204-D557-4605-A0C8-448BC44203B3}"/>
              </a:ext>
            </a:extLst>
          </p:cNvPr>
          <p:cNvSpPr txBox="1"/>
          <p:nvPr/>
        </p:nvSpPr>
        <p:spPr bwMode="gray">
          <a:xfrm>
            <a:off x="3064383" y="5078408"/>
            <a:ext cx="6246742" cy="923330"/>
          </a:xfrm>
          <a:prstGeom prst="rect">
            <a:avLst/>
          </a:prstGeom>
          <a:solidFill>
            <a:schemeClr val="accent3">
              <a:lumMod val="20000"/>
              <a:lumOff val="80000"/>
            </a:schemeClr>
          </a:solidFill>
        </p:spPr>
        <p:txBody>
          <a:bodyPr wrap="square">
            <a:spAutoFit/>
          </a:bodyPr>
          <a:lstStyle/>
          <a:p>
            <a:pPr algn="l"/>
            <a:r>
              <a:rPr lang="en-US" b="1" dirty="0">
                <a:latin typeface="+mj-lt"/>
              </a:rPr>
              <a:t>Caveat</a:t>
            </a:r>
            <a:r>
              <a:rPr lang="en-US" dirty="0">
                <a:latin typeface="+mj-lt"/>
              </a:rPr>
              <a:t> - equalized odds enforces that the accuracy is equally high in all demographics, punishing models that perform well only on the majority.</a:t>
            </a:r>
          </a:p>
        </p:txBody>
      </p:sp>
      <p:sp>
        <p:nvSpPr>
          <p:cNvPr id="4" name="Slide Number Placeholder 3">
            <a:extLst>
              <a:ext uri="{FF2B5EF4-FFF2-40B4-BE49-F238E27FC236}">
                <a16:creationId xmlns:a16="http://schemas.microsoft.com/office/drawing/2014/main" id="{B2E644B3-C21D-41C7-8953-060F93020C7F}"/>
              </a:ext>
            </a:extLst>
          </p:cNvPr>
          <p:cNvSpPr>
            <a:spLocks noGrp="1"/>
          </p:cNvSpPr>
          <p:nvPr>
            <p:ph type="sldNum" sz="quarter" idx="12"/>
          </p:nvPr>
        </p:nvSpPr>
        <p:spPr/>
        <p:txBody>
          <a:bodyPr/>
          <a:lstStyle/>
          <a:p>
            <a:fld id="{477C7578-46E3-4DC5-9844-CB06902B4F72}" type="slidenum">
              <a:rPr lang="en-US" smtClean="0"/>
              <a:t>19</a:t>
            </a:fld>
            <a:endParaRPr lang="en-US"/>
          </a:p>
        </p:txBody>
      </p:sp>
    </p:spTree>
    <p:extLst>
      <p:ext uri="{BB962C8B-B14F-4D97-AF65-F5344CB8AC3E}">
        <p14:creationId xmlns:p14="http://schemas.microsoft.com/office/powerpoint/2010/main" val="104694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773C-A10B-D028-F1BC-AB7BA4D20E58}"/>
              </a:ext>
            </a:extLst>
          </p:cNvPr>
          <p:cNvSpPr>
            <a:spLocks noGrp="1"/>
          </p:cNvSpPr>
          <p:nvPr>
            <p:ph type="title"/>
          </p:nvPr>
        </p:nvSpPr>
        <p:spPr/>
        <p:txBody>
          <a:bodyPr/>
          <a:lstStyle/>
          <a:p>
            <a:r>
              <a:rPr lang="en-US" dirty="0"/>
              <a:t>Software 2.0</a:t>
            </a:r>
          </a:p>
        </p:txBody>
      </p:sp>
      <p:sp>
        <p:nvSpPr>
          <p:cNvPr id="3" name="Content Placeholder 2">
            <a:extLst>
              <a:ext uri="{FF2B5EF4-FFF2-40B4-BE49-F238E27FC236}">
                <a16:creationId xmlns:a16="http://schemas.microsoft.com/office/drawing/2014/main" id="{74C0C0CF-D7FD-30CC-D6EC-1A9FB20090E1}"/>
              </a:ext>
            </a:extLst>
          </p:cNvPr>
          <p:cNvSpPr>
            <a:spLocks noGrp="1"/>
          </p:cNvSpPr>
          <p:nvPr>
            <p:ph idx="1"/>
          </p:nvPr>
        </p:nvSpPr>
        <p:spPr>
          <a:xfrm>
            <a:off x="478369" y="1653116"/>
            <a:ext cx="10032704" cy="4751917"/>
          </a:xfrm>
        </p:spPr>
        <p:txBody>
          <a:bodyPr/>
          <a:lstStyle/>
          <a:p>
            <a:r>
              <a:rPr lang="en-US" b="0" i="0" dirty="0">
                <a:solidFill>
                  <a:srgbClr val="1D1C1D"/>
                </a:solidFill>
                <a:effectLst/>
                <a:latin typeface="Slack-Lato"/>
              </a:rPr>
              <a:t>It took only a bit more of 10 years from the 2011 prediction of "</a:t>
            </a:r>
            <a:r>
              <a:rPr lang="en-US" b="1" i="0" dirty="0">
                <a:solidFill>
                  <a:srgbClr val="1D1C1D"/>
                </a:solidFill>
                <a:effectLst/>
                <a:latin typeface="Slack-Lato"/>
              </a:rPr>
              <a:t>software is eating the world</a:t>
            </a:r>
            <a:r>
              <a:rPr lang="en-US" b="0" i="0" dirty="0">
                <a:solidFill>
                  <a:srgbClr val="1D1C1D"/>
                </a:solidFill>
                <a:effectLst/>
                <a:latin typeface="Slack-Lato"/>
              </a:rPr>
              <a:t>" [1], to the 2017 presage of "</a:t>
            </a:r>
            <a:r>
              <a:rPr lang="en-US" b="1" i="0" dirty="0">
                <a:solidFill>
                  <a:srgbClr val="1D1C1D"/>
                </a:solidFill>
                <a:effectLst/>
                <a:latin typeface="Slack-Lato"/>
              </a:rPr>
              <a:t>deep learning is eating software</a:t>
            </a:r>
            <a:r>
              <a:rPr lang="en-US" b="0" i="0" dirty="0">
                <a:solidFill>
                  <a:srgbClr val="1D1C1D"/>
                </a:solidFill>
                <a:effectLst/>
                <a:latin typeface="Slack-Lato"/>
              </a:rPr>
              <a:t>" [2-5], and now this projection of 95% of user interactions mediated by some sort of AI *.</a:t>
            </a:r>
            <a:endParaRPr lang="en-US" dirty="0">
              <a:solidFill>
                <a:srgbClr val="1D1C1D"/>
              </a:solidFill>
              <a:latin typeface="Slack-Lato"/>
            </a:endParaRPr>
          </a:p>
          <a:p>
            <a:pPr marL="342900" indent="-342900">
              <a:buFont typeface="Arial" panose="020B0604020202020204" pitchFamily="34" charset="0"/>
              <a:buChar char="•"/>
            </a:pPr>
            <a:r>
              <a:rPr lang="en-US" sz="1800" b="0" i="0" dirty="0">
                <a:solidFill>
                  <a:srgbClr val="1D1C1D"/>
                </a:solidFill>
                <a:effectLst/>
                <a:latin typeface="Slack-Lato"/>
              </a:rPr>
              <a:t>[1] Marc Andreessen, 2011, </a:t>
            </a:r>
            <a:r>
              <a:rPr lang="en-US" sz="1800" b="1" i="0" dirty="0">
                <a:solidFill>
                  <a:srgbClr val="1D1C1D"/>
                </a:solidFill>
                <a:effectLst/>
                <a:latin typeface="Slack-Lato"/>
              </a:rPr>
              <a:t>Why Software Is Eating the World</a:t>
            </a:r>
            <a:r>
              <a:rPr lang="en-US" sz="1800" b="0" i="0" dirty="0">
                <a:solidFill>
                  <a:srgbClr val="1D1C1D"/>
                </a:solidFill>
                <a:effectLst/>
                <a:latin typeface="Slack-Lato"/>
              </a:rPr>
              <a:t> </a:t>
            </a:r>
            <a:r>
              <a:rPr lang="en-US" sz="1800" b="0" i="0" u="none" strike="noStrike" dirty="0">
                <a:effectLst/>
                <a:latin typeface="Slack-Lato"/>
                <a:hlinkClick r:id="rId2"/>
              </a:rPr>
              <a:t>https://a16z.com/2011/08/20/why-software-is-eating-the-world/</a:t>
            </a:r>
            <a:endParaRPr lang="en-US" sz="1800" b="0" i="0" u="none" strike="noStrike" dirty="0">
              <a:effectLst/>
              <a:latin typeface="Slack-Lato"/>
            </a:endParaRPr>
          </a:p>
          <a:p>
            <a:pPr marL="342900" indent="-342900">
              <a:buFont typeface="Arial" panose="020B0604020202020204" pitchFamily="34" charset="0"/>
              <a:buChar char="•"/>
            </a:pPr>
            <a:r>
              <a:rPr lang="en-US" sz="1800" dirty="0">
                <a:latin typeface="Slack-Lato"/>
              </a:rPr>
              <a:t>[2] Pete Warden, 2017, </a:t>
            </a:r>
            <a:r>
              <a:rPr lang="en-US" sz="1800" b="1" dirty="0">
                <a:latin typeface="Slack-Lato"/>
              </a:rPr>
              <a:t>Deep Learning is Eating Software</a:t>
            </a:r>
            <a:r>
              <a:rPr lang="en-US" sz="1800" dirty="0">
                <a:latin typeface="Slack-Lato"/>
              </a:rPr>
              <a:t>, </a:t>
            </a:r>
            <a:r>
              <a:rPr lang="en-US" sz="1800" dirty="0">
                <a:latin typeface="Slack-Lato"/>
                <a:hlinkClick r:id="rId3"/>
              </a:rPr>
              <a:t>https://petewarden.com/2017/11/13/deep-learning-is-eating-software/</a:t>
            </a:r>
            <a:r>
              <a:rPr lang="en-US" sz="1800" dirty="0">
                <a:latin typeface="Slack-Lato"/>
              </a:rPr>
              <a:t> </a:t>
            </a:r>
            <a:endParaRPr lang="en-US" sz="1800" b="0" i="0" u="none" strike="noStrike" dirty="0">
              <a:effectLst/>
              <a:latin typeface="Slack-Lato"/>
            </a:endParaRPr>
          </a:p>
          <a:p>
            <a:pPr marL="342900" indent="-342900">
              <a:buFont typeface="Arial" panose="020B0604020202020204" pitchFamily="34" charset="0"/>
              <a:buChar char="•"/>
            </a:pPr>
            <a:r>
              <a:rPr lang="en-US" sz="1800" b="0" i="0" u="none" strike="noStrike" dirty="0">
                <a:effectLst/>
                <a:latin typeface="Slack-Lato"/>
              </a:rPr>
              <a:t>[3] Tom </a:t>
            </a:r>
            <a:r>
              <a:rPr lang="en-US" sz="1800" b="0" i="0" u="none" strike="noStrike" dirty="0" err="1">
                <a:effectLst/>
                <a:latin typeface="Slack-Lato"/>
              </a:rPr>
              <a:t>Simonite</a:t>
            </a:r>
            <a:r>
              <a:rPr lang="en-US" sz="1800" b="0" i="0" u="none" strike="noStrike" dirty="0">
                <a:effectLst/>
                <a:latin typeface="Slack-Lato"/>
              </a:rPr>
              <a:t>, 2017,  </a:t>
            </a:r>
            <a:r>
              <a:rPr lang="en-US" sz="1800" b="1" i="0" u="none" strike="noStrike" dirty="0">
                <a:effectLst/>
                <a:latin typeface="Slack-Lato"/>
              </a:rPr>
              <a:t>Nvidia CEO: Software Is Eating the World, but AI Is Going to Eat Software, </a:t>
            </a:r>
            <a:r>
              <a:rPr lang="en-US" sz="1800" i="0" u="none" strike="noStrike" dirty="0">
                <a:effectLst/>
                <a:latin typeface="Slack-Lato"/>
                <a:hlinkClick r:id="rId4"/>
              </a:rPr>
              <a:t>https://www.technologyreview.com/2017/05/12/151722/nvidia-ceo-software-is-eating-the-world-but-ai-is-going-to-eat-software/</a:t>
            </a:r>
            <a:r>
              <a:rPr lang="en-US" sz="1800" i="0" u="none" strike="noStrike" dirty="0">
                <a:effectLst/>
                <a:latin typeface="Slack-Lato"/>
              </a:rPr>
              <a:t> </a:t>
            </a:r>
            <a:endParaRPr lang="en-US" sz="1800" i="0" dirty="0">
              <a:solidFill>
                <a:srgbClr val="1D1C1D"/>
              </a:solidFill>
              <a:effectLst/>
              <a:latin typeface="Slack-Lato"/>
            </a:endParaRPr>
          </a:p>
          <a:p>
            <a:pPr marL="342900" indent="-342900">
              <a:buFont typeface="Arial" panose="020B0604020202020204" pitchFamily="34" charset="0"/>
              <a:buChar char="•"/>
            </a:pPr>
            <a:r>
              <a:rPr lang="en-US" sz="1800" b="0" i="0" dirty="0">
                <a:solidFill>
                  <a:srgbClr val="1D1C1D"/>
                </a:solidFill>
                <a:effectLst/>
                <a:latin typeface="Slack-Lato"/>
              </a:rPr>
              <a:t>[4] Carlos E. Perez, 2017, </a:t>
            </a:r>
            <a:r>
              <a:rPr lang="en-US" sz="1800" b="1" i="0" dirty="0">
                <a:solidFill>
                  <a:srgbClr val="1D1C1D"/>
                </a:solidFill>
                <a:effectLst/>
                <a:latin typeface="Slack-Lato"/>
              </a:rPr>
              <a:t>Deep learning is eating software </a:t>
            </a:r>
            <a:r>
              <a:rPr lang="en-US" sz="1800" b="0" i="0" u="none" strike="noStrike" dirty="0">
                <a:effectLst/>
                <a:latin typeface="Slack-Lato"/>
                <a:hlinkClick r:id="rId3"/>
              </a:rPr>
              <a:t>https://petewarden.com/2017/11/13/deep-learning-is-eating-software/</a:t>
            </a:r>
            <a:endParaRPr lang="en-US" sz="1800" b="0" i="0" u="none" strike="noStrike" dirty="0">
              <a:effectLst/>
              <a:latin typeface="Slack-Lato"/>
            </a:endParaRPr>
          </a:p>
          <a:p>
            <a:pPr marL="342900" indent="-342900">
              <a:buFont typeface="Arial" panose="020B0604020202020204" pitchFamily="34" charset="0"/>
              <a:buChar char="•"/>
            </a:pPr>
            <a:r>
              <a:rPr lang="en-US" sz="1800" b="0" i="0" dirty="0">
                <a:solidFill>
                  <a:srgbClr val="1D1C1D"/>
                </a:solidFill>
                <a:effectLst/>
                <a:latin typeface="Slack-Lato"/>
              </a:rPr>
              <a:t>[5] Andrej </a:t>
            </a:r>
            <a:r>
              <a:rPr lang="en-US" sz="1800" b="0" i="0" dirty="0" err="1">
                <a:solidFill>
                  <a:srgbClr val="1D1C1D"/>
                </a:solidFill>
                <a:effectLst/>
                <a:latin typeface="Slack-Lato"/>
              </a:rPr>
              <a:t>Karpathy</a:t>
            </a:r>
            <a:r>
              <a:rPr lang="en-US" sz="1800" b="0" i="0" dirty="0">
                <a:solidFill>
                  <a:srgbClr val="1D1C1D"/>
                </a:solidFill>
                <a:effectLst/>
                <a:latin typeface="Slack-Lato"/>
              </a:rPr>
              <a:t>, 2017, </a:t>
            </a:r>
            <a:r>
              <a:rPr lang="en-US" sz="1800" b="1" i="0" dirty="0">
                <a:solidFill>
                  <a:srgbClr val="1D1C1D"/>
                </a:solidFill>
                <a:effectLst/>
                <a:latin typeface="Slack-Lato"/>
              </a:rPr>
              <a:t>Software 2.0 </a:t>
            </a:r>
            <a:r>
              <a:rPr lang="en-US" sz="1800" b="0" i="0" u="none" strike="noStrike" dirty="0">
                <a:effectLst/>
                <a:latin typeface="Slack-Lato"/>
                <a:hlinkClick r:id="rId5"/>
              </a:rPr>
              <a:t>https://medium.com/intuitionmachine/is-deep-learning-software-2-0-cc7ad46b138f</a:t>
            </a:r>
            <a:endParaRPr lang="en-US" sz="1800" b="0" i="0" u="none" strike="noStrike" dirty="0">
              <a:effectLst/>
              <a:latin typeface="Slack-Lato"/>
            </a:endParaRPr>
          </a:p>
          <a:p>
            <a:pPr marL="342900" indent="-342900">
              <a:buFont typeface="Arial" panose="020B0604020202020204" pitchFamily="34" charset="0"/>
              <a:buChar char="•"/>
            </a:pPr>
            <a:endParaRPr lang="en-US" b="0" i="0" u="none" strike="noStrike" dirty="0">
              <a:effectLst/>
              <a:latin typeface="Slack-Lato"/>
            </a:endParaRPr>
          </a:p>
          <a:p>
            <a:endParaRPr lang="en-US" dirty="0">
              <a:solidFill>
                <a:srgbClr val="1D1C1D"/>
              </a:solidFill>
              <a:latin typeface="Slack-Lato"/>
            </a:endParaRPr>
          </a:p>
        </p:txBody>
      </p:sp>
      <p:sp>
        <p:nvSpPr>
          <p:cNvPr id="4" name="Slide Number Placeholder 3">
            <a:extLst>
              <a:ext uri="{FF2B5EF4-FFF2-40B4-BE49-F238E27FC236}">
                <a16:creationId xmlns:a16="http://schemas.microsoft.com/office/drawing/2014/main" id="{6E6E4D77-DC24-378A-4087-B516AA717C32}"/>
              </a:ext>
            </a:extLst>
          </p:cNvPr>
          <p:cNvSpPr>
            <a:spLocks noGrp="1"/>
          </p:cNvSpPr>
          <p:nvPr>
            <p:ph type="sldNum" sz="quarter" idx="12"/>
          </p:nvPr>
        </p:nvSpPr>
        <p:spPr>
          <a:xfrm>
            <a:off x="11380206" y="6164260"/>
            <a:ext cx="572614" cy="327075"/>
          </a:xfrm>
        </p:spPr>
        <p:txBody>
          <a:bodyPr/>
          <a:lstStyle/>
          <a:p>
            <a:fld id="{477C7578-46E3-4DC5-9844-CB06902B4F72}" type="slidenum">
              <a:rPr lang="en-US" smtClean="0"/>
              <a:t>2</a:t>
            </a:fld>
            <a:endParaRPr lang="en-US" dirty="0"/>
          </a:p>
        </p:txBody>
      </p:sp>
      <p:sp>
        <p:nvSpPr>
          <p:cNvPr id="6" name="TextBox 5">
            <a:extLst>
              <a:ext uri="{FF2B5EF4-FFF2-40B4-BE49-F238E27FC236}">
                <a16:creationId xmlns:a16="http://schemas.microsoft.com/office/drawing/2014/main" id="{DAA77657-1CED-5518-59C9-25D187C8375C}"/>
              </a:ext>
            </a:extLst>
          </p:cNvPr>
          <p:cNvSpPr txBox="1"/>
          <p:nvPr/>
        </p:nvSpPr>
        <p:spPr bwMode="gray">
          <a:xfrm>
            <a:off x="4599160" y="6081867"/>
            <a:ext cx="6346480" cy="646331"/>
          </a:xfrm>
          <a:prstGeom prst="rect">
            <a:avLst/>
          </a:prstGeom>
          <a:solidFill>
            <a:schemeClr val="accent3">
              <a:lumMod val="20000"/>
              <a:lumOff val="80000"/>
            </a:schemeClr>
          </a:solidFill>
        </p:spPr>
        <p:txBody>
          <a:bodyPr wrap="square">
            <a:spAutoFit/>
          </a:bodyPr>
          <a:lstStyle/>
          <a:p>
            <a:r>
              <a:rPr lang="en-US" dirty="0">
                <a:solidFill>
                  <a:srgbClr val="1D1C1D"/>
                </a:solidFill>
                <a:latin typeface="Slack-Lato"/>
              </a:rPr>
              <a:t>*</a:t>
            </a:r>
            <a:r>
              <a:rPr lang="en-US" b="1" dirty="0">
                <a:solidFill>
                  <a:srgbClr val="1D1C1D"/>
                </a:solidFill>
                <a:latin typeface="Slack-Lato"/>
              </a:rPr>
              <a:t>Caveat</a:t>
            </a:r>
            <a:r>
              <a:rPr lang="en-US" b="0" i="0" dirty="0">
                <a:solidFill>
                  <a:srgbClr val="1D1C1D"/>
                </a:solidFill>
                <a:effectLst/>
                <a:latin typeface="Slack-Lato"/>
              </a:rPr>
              <a:t>- the adoption is much lower where safety/mission critical systems are involved...</a:t>
            </a:r>
            <a:endParaRPr lang="en-US" dirty="0"/>
          </a:p>
        </p:txBody>
      </p:sp>
    </p:spTree>
    <p:extLst>
      <p:ext uri="{BB962C8B-B14F-4D97-AF65-F5344CB8AC3E}">
        <p14:creationId xmlns:p14="http://schemas.microsoft.com/office/powerpoint/2010/main" val="120236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FF22-3F9B-4C65-B9A4-D0F469DC5370}"/>
              </a:ext>
            </a:extLst>
          </p:cNvPr>
          <p:cNvSpPr>
            <a:spLocks noGrp="1"/>
          </p:cNvSpPr>
          <p:nvPr>
            <p:ph type="title"/>
          </p:nvPr>
        </p:nvSpPr>
        <p:spPr/>
        <p:txBody>
          <a:bodyPr/>
          <a:lstStyle/>
          <a:p>
            <a:r>
              <a:rPr lang="en-US" dirty="0"/>
              <a:t>Equal Opportunity = giving the same beneficial predictions to individuals in each group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97A8EC-7855-4DAA-9255-021DF0362685}"/>
                  </a:ext>
                </a:extLst>
              </p:cNvPr>
              <p:cNvSpPr>
                <a:spLocks noGrp="1"/>
              </p:cNvSpPr>
              <p:nvPr>
                <p:ph idx="1"/>
              </p:nvPr>
            </p:nvSpPr>
            <p:spPr>
              <a:xfrm>
                <a:off x="478369" y="1653117"/>
                <a:ext cx="11070901" cy="4111580"/>
              </a:xfrm>
            </p:spPr>
            <p:txBody>
              <a:bodyPr/>
              <a:lstStyle/>
              <a:p>
                <a:r>
                  <a:rPr lang="en-US" b="1" dirty="0"/>
                  <a:t>Definition</a:t>
                </a:r>
                <a:r>
                  <a:rPr lang="en-US" dirty="0"/>
                  <a:t> [Hardt et al. 2016]: A binary predictor </a:t>
                </a:r>
                <a14:m>
                  <m:oMath xmlns:m="http://schemas.openxmlformats.org/officeDocument/2006/math">
                    <m:acc>
                      <m:accPr>
                        <m:chr m:val="̂"/>
                        <m:ctrlPr>
                          <a:rPr lang="en-US" sz="2000" i="1" dirty="0">
                            <a:latin typeface="Cambria Math" panose="02040503050406030204" pitchFamily="18" charset="0"/>
                          </a:rPr>
                        </m:ctrlPr>
                      </m:accPr>
                      <m:e>
                        <m:r>
                          <a:rPr lang="en-US" sz="2000" dirty="0">
                            <a:latin typeface="Cambria Math" panose="02040503050406030204" pitchFamily="18" charset="0"/>
                          </a:rPr>
                          <m:t>𝑌</m:t>
                        </m:r>
                      </m:e>
                    </m:acc>
                  </m:oMath>
                </a14:m>
                <a:r>
                  <a:rPr lang="en-US" sz="2000" dirty="0"/>
                  <a:t> </a:t>
                </a:r>
                <a:r>
                  <a:rPr lang="en-US" dirty="0"/>
                  <a:t>satisfies </a:t>
                </a:r>
                <a:r>
                  <a:rPr lang="en-US" b="1" dirty="0"/>
                  <a:t>equal opportunity </a:t>
                </a:r>
                <a:r>
                  <a:rPr lang="en-US" dirty="0"/>
                  <a:t>with respect to A and Y if</a:t>
                </a:r>
              </a:p>
              <a:p>
                <a:pPr algn="l"/>
                <a:endParaRPr lang="en-US" dirty="0"/>
              </a:p>
              <a:p>
                <a:pPr algn="l"/>
                <a:endParaRPr lang="en-US" dirty="0"/>
              </a:p>
              <a:p>
                <a:pPr algn="l"/>
                <a:endParaRPr lang="en-US" dirty="0"/>
              </a:p>
              <a:p>
                <a:pPr marL="342900" indent="-342900" algn="l">
                  <a:buFont typeface="Arial" panose="020B0604020202020204" pitchFamily="34" charset="0"/>
                  <a:buChar char="•"/>
                </a:pPr>
                <a:r>
                  <a:rPr lang="en-US" dirty="0"/>
                  <a:t>It allows for stronger utility as shown by experiments in [Hardt et al. 2016].</a:t>
                </a:r>
              </a:p>
            </p:txBody>
          </p:sp>
        </mc:Choice>
        <mc:Fallback xmlns="">
          <p:sp>
            <p:nvSpPr>
              <p:cNvPr id="3" name="Content Placeholder 2">
                <a:extLst>
                  <a:ext uri="{FF2B5EF4-FFF2-40B4-BE49-F238E27FC236}">
                    <a16:creationId xmlns:a16="http://schemas.microsoft.com/office/drawing/2014/main" id="{C097A8EC-7855-4DAA-9255-021DF0362685}"/>
                  </a:ext>
                </a:extLst>
              </p:cNvPr>
              <p:cNvSpPr>
                <a:spLocks noGrp="1" noRot="1" noChangeAspect="1" noMove="1" noResize="1" noEditPoints="1" noAdjustHandles="1" noChangeArrowheads="1" noChangeShapeType="1" noTextEdit="1"/>
              </p:cNvSpPr>
              <p:nvPr>
                <p:ph idx="1"/>
              </p:nvPr>
            </p:nvSpPr>
            <p:spPr>
              <a:xfrm>
                <a:off x="478369" y="1653117"/>
                <a:ext cx="11070901" cy="4111580"/>
              </a:xfrm>
              <a:blipFill>
                <a:blip r:embed="rId2"/>
                <a:stretch>
                  <a:fillRect l="-1321" t="-1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D0051C1-AD25-438E-B6C7-5F1C201F8CC2}"/>
              </a:ext>
            </a:extLst>
          </p:cNvPr>
          <p:cNvPicPr>
            <a:picLocks noChangeAspect="1"/>
          </p:cNvPicPr>
          <p:nvPr/>
        </p:nvPicPr>
        <p:blipFill>
          <a:blip r:embed="rId3"/>
          <a:stretch>
            <a:fillRect/>
          </a:stretch>
        </p:blipFill>
        <p:spPr>
          <a:xfrm>
            <a:off x="2888146" y="2407755"/>
            <a:ext cx="6972300" cy="571500"/>
          </a:xfrm>
          <a:prstGeom prst="rect">
            <a:avLst/>
          </a:prstGeom>
        </p:spPr>
      </p:pic>
      <p:sp>
        <p:nvSpPr>
          <p:cNvPr id="7" name="TextBox 6">
            <a:extLst>
              <a:ext uri="{FF2B5EF4-FFF2-40B4-BE49-F238E27FC236}">
                <a16:creationId xmlns:a16="http://schemas.microsoft.com/office/drawing/2014/main" id="{151CAEFD-1181-4829-9E66-ABE591645B16}"/>
              </a:ext>
            </a:extLst>
          </p:cNvPr>
          <p:cNvSpPr txBox="1"/>
          <p:nvPr/>
        </p:nvSpPr>
        <p:spPr bwMode="gray">
          <a:xfrm>
            <a:off x="0" y="6261365"/>
            <a:ext cx="12192000" cy="523220"/>
          </a:xfrm>
          <a:prstGeom prst="rect">
            <a:avLst/>
          </a:prstGeom>
          <a:noFill/>
        </p:spPr>
        <p:txBody>
          <a:bodyPr wrap="square">
            <a:spAutoFit/>
          </a:bodyPr>
          <a:lstStyle/>
          <a:p>
            <a:pPr>
              <a:defRPr/>
            </a:pPr>
            <a:r>
              <a:rPr lang="en-US" sz="1400" b="0" dirty="0"/>
              <a:t>[Hardt et al. 2016] </a:t>
            </a:r>
            <a:r>
              <a:rPr lang="en-US" sz="1400" dirty="0"/>
              <a:t>Hardt, M., Price, E., &amp; </a:t>
            </a:r>
            <a:r>
              <a:rPr lang="en-US" sz="1400" dirty="0" err="1"/>
              <a:t>Srebro</a:t>
            </a:r>
            <a:r>
              <a:rPr lang="en-US" sz="1400" dirty="0"/>
              <a:t>, N. (2016). Equality of opportunity in supervised learning. </a:t>
            </a:r>
            <a:r>
              <a:rPr lang="en-US" sz="1400" i="1" dirty="0"/>
              <a:t>Advances in neural information processing systems</a:t>
            </a:r>
            <a:r>
              <a:rPr lang="en-US" sz="1400" dirty="0"/>
              <a:t>, </a:t>
            </a:r>
            <a:r>
              <a:rPr lang="en-US" sz="1400" i="1" dirty="0"/>
              <a:t>29</a:t>
            </a:r>
            <a:r>
              <a:rPr lang="en-US" sz="1400" dirty="0"/>
              <a:t>, 3315-3323.</a:t>
            </a:r>
          </a:p>
        </p:txBody>
      </p:sp>
      <p:sp>
        <p:nvSpPr>
          <p:cNvPr id="8" name="TextBox 7">
            <a:extLst>
              <a:ext uri="{FF2B5EF4-FFF2-40B4-BE49-F238E27FC236}">
                <a16:creationId xmlns:a16="http://schemas.microsoft.com/office/drawing/2014/main" id="{809C380F-7774-454B-B9C8-9B2DCEF2661B}"/>
              </a:ext>
            </a:extLst>
          </p:cNvPr>
          <p:cNvSpPr txBox="1"/>
          <p:nvPr/>
        </p:nvSpPr>
        <p:spPr bwMode="gray">
          <a:xfrm>
            <a:off x="1731740" y="4564368"/>
            <a:ext cx="7916030" cy="1200329"/>
          </a:xfrm>
          <a:prstGeom prst="rect">
            <a:avLst/>
          </a:prstGeom>
          <a:solidFill>
            <a:schemeClr val="accent3">
              <a:lumMod val="20000"/>
              <a:lumOff val="80000"/>
            </a:schemeClr>
          </a:solidFill>
        </p:spPr>
        <p:txBody>
          <a:bodyPr wrap="square">
            <a:spAutoFit/>
          </a:bodyPr>
          <a:lstStyle/>
          <a:p>
            <a:r>
              <a:rPr lang="en-US" b="1" dirty="0">
                <a:latin typeface="+mj-lt"/>
              </a:rPr>
              <a:t>Caveats</a:t>
            </a:r>
            <a:r>
              <a:rPr lang="en-US" dirty="0">
                <a:latin typeface="+mj-lt"/>
              </a:rPr>
              <a:t> – </a:t>
            </a:r>
          </a:p>
          <a:p>
            <a:pPr marL="342900" indent="-342900">
              <a:buFont typeface="+mj-lt"/>
              <a:buAutoNum type="arabicPeriod"/>
            </a:pPr>
            <a:r>
              <a:rPr lang="en-US" dirty="0"/>
              <a:t>Equal opportunity is a weaker notion of non-discrimination</a:t>
            </a:r>
          </a:p>
          <a:p>
            <a:pPr marL="342900" indent="-342900">
              <a:buFont typeface="+mj-lt"/>
              <a:buAutoNum type="arabicPeriod"/>
            </a:pPr>
            <a:r>
              <a:rPr lang="en-US" dirty="0"/>
              <a:t>Typical societal unfairness is not captured by equality of opportunity.</a:t>
            </a:r>
          </a:p>
        </p:txBody>
      </p:sp>
      <p:sp>
        <p:nvSpPr>
          <p:cNvPr id="9" name="Slide Number Placeholder 8">
            <a:extLst>
              <a:ext uri="{FF2B5EF4-FFF2-40B4-BE49-F238E27FC236}">
                <a16:creationId xmlns:a16="http://schemas.microsoft.com/office/drawing/2014/main" id="{B68B043E-93BC-465B-8E70-9E546ABEFD79}"/>
              </a:ext>
            </a:extLst>
          </p:cNvPr>
          <p:cNvSpPr>
            <a:spLocks noGrp="1"/>
          </p:cNvSpPr>
          <p:nvPr>
            <p:ph type="sldNum" sz="quarter" idx="12"/>
          </p:nvPr>
        </p:nvSpPr>
        <p:spPr/>
        <p:txBody>
          <a:bodyPr/>
          <a:lstStyle/>
          <a:p>
            <a:fld id="{477C7578-46E3-4DC5-9844-CB06902B4F72}" type="slidenum">
              <a:rPr lang="en-US" smtClean="0"/>
              <a:t>20</a:t>
            </a:fld>
            <a:endParaRPr lang="en-US"/>
          </a:p>
        </p:txBody>
      </p:sp>
    </p:spTree>
    <p:extLst>
      <p:ext uri="{BB962C8B-B14F-4D97-AF65-F5344CB8AC3E}">
        <p14:creationId xmlns:p14="http://schemas.microsoft.com/office/powerpoint/2010/main" val="33797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FF22-3F9B-4C65-B9A4-D0F469DC5370}"/>
              </a:ext>
            </a:extLst>
          </p:cNvPr>
          <p:cNvSpPr>
            <a:spLocks noGrp="1"/>
          </p:cNvSpPr>
          <p:nvPr>
            <p:ph type="title"/>
          </p:nvPr>
        </p:nvSpPr>
        <p:spPr/>
        <p:txBody>
          <a:bodyPr/>
          <a:lstStyle/>
          <a:p>
            <a:r>
              <a:rPr lang="en-US" dirty="0"/>
              <a:t>Individual Fairness</a:t>
            </a:r>
          </a:p>
        </p:txBody>
      </p:sp>
      <p:sp>
        <p:nvSpPr>
          <p:cNvPr id="3" name="Content Placeholder 2">
            <a:extLst>
              <a:ext uri="{FF2B5EF4-FFF2-40B4-BE49-F238E27FC236}">
                <a16:creationId xmlns:a16="http://schemas.microsoft.com/office/drawing/2014/main" id="{C097A8EC-7855-4DAA-9255-021DF0362685}"/>
              </a:ext>
            </a:extLst>
          </p:cNvPr>
          <p:cNvSpPr>
            <a:spLocks noGrp="1"/>
          </p:cNvSpPr>
          <p:nvPr>
            <p:ph idx="1"/>
          </p:nvPr>
        </p:nvSpPr>
        <p:spPr>
          <a:xfrm>
            <a:off x="478369" y="1653117"/>
            <a:ext cx="11070901" cy="4111580"/>
          </a:xfrm>
        </p:spPr>
        <p:txBody>
          <a:bodyPr/>
          <a:lstStyle/>
          <a:p>
            <a:r>
              <a:rPr lang="en-US" b="1" dirty="0"/>
              <a:t>Definition</a:t>
            </a:r>
            <a:r>
              <a:rPr lang="en-US" dirty="0"/>
              <a:t> [</a:t>
            </a:r>
            <a:r>
              <a:rPr lang="en-US" dirty="0" err="1"/>
              <a:t>Dwork</a:t>
            </a:r>
            <a:r>
              <a:rPr lang="en-US" dirty="0"/>
              <a:t> et al. 2012]: similar individuals should get similar predictions.</a:t>
            </a:r>
          </a:p>
          <a:p>
            <a:endParaRPr lang="en-US" dirty="0"/>
          </a:p>
          <a:p>
            <a:r>
              <a:rPr lang="en-US" b="1" dirty="0"/>
              <a:t>Example</a:t>
            </a:r>
            <a:r>
              <a:rPr lang="en-US" dirty="0"/>
              <a:t> - If two people are alike except for their sexual orientation, say, an algorithm that displays job advertisements should display the same jobs to both</a:t>
            </a:r>
          </a:p>
        </p:txBody>
      </p:sp>
      <p:sp>
        <p:nvSpPr>
          <p:cNvPr id="7" name="TextBox 6">
            <a:extLst>
              <a:ext uri="{FF2B5EF4-FFF2-40B4-BE49-F238E27FC236}">
                <a16:creationId xmlns:a16="http://schemas.microsoft.com/office/drawing/2014/main" id="{151CAEFD-1181-4829-9E66-ABE591645B16}"/>
              </a:ext>
            </a:extLst>
          </p:cNvPr>
          <p:cNvSpPr txBox="1"/>
          <p:nvPr/>
        </p:nvSpPr>
        <p:spPr bwMode="gray">
          <a:xfrm>
            <a:off x="0" y="6145443"/>
            <a:ext cx="12192000" cy="738664"/>
          </a:xfrm>
          <a:prstGeom prst="rect">
            <a:avLst/>
          </a:prstGeom>
          <a:noFill/>
        </p:spPr>
        <p:txBody>
          <a:bodyPr wrap="square">
            <a:spAutoFit/>
          </a:bodyPr>
          <a:lstStyle/>
          <a:p>
            <a:r>
              <a:rPr lang="en-US" sz="1400" dirty="0"/>
              <a:t>[</a:t>
            </a:r>
            <a:r>
              <a:rPr lang="en-US" sz="1400" dirty="0" err="1"/>
              <a:t>Dwork</a:t>
            </a:r>
            <a:r>
              <a:rPr lang="en-US" sz="1400" dirty="0"/>
              <a:t> et al. 2012] </a:t>
            </a:r>
            <a:r>
              <a:rPr lang="en-US" sz="1400" dirty="0" err="1"/>
              <a:t>Dwork</a:t>
            </a:r>
            <a:r>
              <a:rPr lang="en-US" sz="1400" dirty="0"/>
              <a:t>, </a:t>
            </a:r>
            <a:r>
              <a:rPr lang="en-US" sz="1400" dirty="0" err="1"/>
              <a:t>C.,et</a:t>
            </a:r>
            <a:r>
              <a:rPr lang="en-US" sz="1400" dirty="0"/>
              <a:t> al., (2012). Fairness through awareness. In </a:t>
            </a:r>
            <a:r>
              <a:rPr lang="en-US" sz="1400" i="1" dirty="0"/>
              <a:t>Proceedings of the 3rd innovations in theoretical computer science conference</a:t>
            </a:r>
            <a:r>
              <a:rPr lang="en-US" sz="1400" dirty="0"/>
              <a:t> (pp. 214-226).</a:t>
            </a:r>
          </a:p>
          <a:p>
            <a:r>
              <a:rPr lang="da-DK" sz="1400" dirty="0"/>
              <a:t>Pizer, J. C. et al. Loy. LAL Rev. 45, 715 (2011).</a:t>
            </a:r>
            <a:endParaRPr lang="en-US" sz="1400" dirty="0"/>
          </a:p>
        </p:txBody>
      </p:sp>
      <p:sp>
        <p:nvSpPr>
          <p:cNvPr id="9" name="Slide Number Placeholder 8">
            <a:extLst>
              <a:ext uri="{FF2B5EF4-FFF2-40B4-BE49-F238E27FC236}">
                <a16:creationId xmlns:a16="http://schemas.microsoft.com/office/drawing/2014/main" id="{B68B043E-93BC-465B-8E70-9E546ABEFD79}"/>
              </a:ext>
            </a:extLst>
          </p:cNvPr>
          <p:cNvSpPr>
            <a:spLocks noGrp="1"/>
          </p:cNvSpPr>
          <p:nvPr>
            <p:ph type="sldNum" sz="quarter" idx="12"/>
          </p:nvPr>
        </p:nvSpPr>
        <p:spPr/>
        <p:txBody>
          <a:bodyPr/>
          <a:lstStyle/>
          <a:p>
            <a:fld id="{477C7578-46E3-4DC5-9844-CB06902B4F72}" type="slidenum">
              <a:rPr lang="en-US" smtClean="0"/>
              <a:t>21</a:t>
            </a:fld>
            <a:endParaRPr lang="en-US"/>
          </a:p>
        </p:txBody>
      </p:sp>
      <p:sp>
        <p:nvSpPr>
          <p:cNvPr id="10" name="TextBox 9">
            <a:extLst>
              <a:ext uri="{FF2B5EF4-FFF2-40B4-BE49-F238E27FC236}">
                <a16:creationId xmlns:a16="http://schemas.microsoft.com/office/drawing/2014/main" id="{17EE3280-B618-4349-9A28-D1855319CCEA}"/>
              </a:ext>
            </a:extLst>
          </p:cNvPr>
          <p:cNvSpPr txBox="1"/>
          <p:nvPr/>
        </p:nvSpPr>
        <p:spPr bwMode="gray">
          <a:xfrm>
            <a:off x="1433455" y="3920043"/>
            <a:ext cx="9874323" cy="1477328"/>
          </a:xfrm>
          <a:prstGeom prst="rect">
            <a:avLst/>
          </a:prstGeom>
          <a:solidFill>
            <a:schemeClr val="accent3">
              <a:lumMod val="20000"/>
              <a:lumOff val="80000"/>
            </a:schemeClr>
          </a:solidFill>
        </p:spPr>
        <p:txBody>
          <a:bodyPr wrap="square">
            <a:spAutoFit/>
          </a:bodyPr>
          <a:lstStyle/>
          <a:p>
            <a:r>
              <a:rPr lang="en-US" b="1" dirty="0">
                <a:latin typeface="+mj-lt"/>
              </a:rPr>
              <a:t>Caveats</a:t>
            </a:r>
            <a:r>
              <a:rPr lang="en-US" dirty="0">
                <a:latin typeface="+mj-lt"/>
              </a:rPr>
              <a:t> </a:t>
            </a:r>
            <a:r>
              <a:rPr lang="en-US" dirty="0"/>
              <a:t>[</a:t>
            </a:r>
            <a:r>
              <a:rPr lang="en-US" dirty="0" err="1"/>
              <a:t>Dwork</a:t>
            </a:r>
            <a:r>
              <a:rPr lang="en-US" dirty="0"/>
              <a:t> et al. 2012]:</a:t>
            </a:r>
          </a:p>
          <a:p>
            <a:pPr marL="285750" indent="-285750">
              <a:buFont typeface="Arial" panose="020B0604020202020204" pitchFamily="34" charset="0"/>
              <a:buChar char="•"/>
            </a:pPr>
            <a:r>
              <a:rPr lang="en-US" dirty="0"/>
              <a:t>Relies on a difficult concept of </a:t>
            </a:r>
            <a:r>
              <a:rPr lang="en-US" b="1" dirty="0"/>
              <a:t>similarity</a:t>
            </a:r>
          </a:p>
          <a:p>
            <a:pPr marL="285750" indent="-285750">
              <a:buFont typeface="Arial" panose="020B0604020202020204" pitchFamily="34" charset="0"/>
              <a:buChar char="•"/>
            </a:pPr>
            <a:r>
              <a:rPr lang="en-US" dirty="0"/>
              <a:t>In this example, training data will probably have been distorted by the fact that one in five individuals from sexual or gender minorities report discrimination against them in hiring, promotions and pay [Pizer et al., 2011]</a:t>
            </a:r>
            <a:endParaRPr lang="en-US" dirty="0">
              <a:latin typeface="+mj-lt"/>
            </a:endParaRPr>
          </a:p>
        </p:txBody>
      </p:sp>
    </p:spTree>
    <p:extLst>
      <p:ext uri="{BB962C8B-B14F-4D97-AF65-F5344CB8AC3E}">
        <p14:creationId xmlns:p14="http://schemas.microsoft.com/office/powerpoint/2010/main" val="78641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096D-AF77-4E03-93CF-6ECCD257A238}"/>
              </a:ext>
            </a:extLst>
          </p:cNvPr>
          <p:cNvSpPr>
            <a:spLocks noGrp="1"/>
          </p:cNvSpPr>
          <p:nvPr>
            <p:ph type="title"/>
          </p:nvPr>
        </p:nvSpPr>
        <p:spPr/>
        <p:txBody>
          <a:bodyPr/>
          <a:lstStyle/>
          <a:p>
            <a:r>
              <a:rPr lang="en-US" dirty="0"/>
              <a:t>Recent discussion on criteria for fairness</a:t>
            </a:r>
          </a:p>
        </p:txBody>
      </p:sp>
      <p:sp>
        <p:nvSpPr>
          <p:cNvPr id="3" name="Content Placeholder 2">
            <a:extLst>
              <a:ext uri="{FF2B5EF4-FFF2-40B4-BE49-F238E27FC236}">
                <a16:creationId xmlns:a16="http://schemas.microsoft.com/office/drawing/2014/main" id="{E2FB5B77-A66F-442A-A6A8-5361A9A9DF9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35C95BC-BBA1-44D6-AD38-1793CC10D54D}"/>
              </a:ext>
            </a:extLst>
          </p:cNvPr>
          <p:cNvPicPr>
            <a:picLocks noChangeAspect="1"/>
          </p:cNvPicPr>
          <p:nvPr/>
        </p:nvPicPr>
        <p:blipFill>
          <a:blip r:embed="rId3"/>
          <a:stretch>
            <a:fillRect/>
          </a:stretch>
        </p:blipFill>
        <p:spPr>
          <a:xfrm>
            <a:off x="207715" y="2299447"/>
            <a:ext cx="5443330" cy="361369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D61034A4-D9DF-472B-9925-4E310282A57E}"/>
              </a:ext>
            </a:extLst>
          </p:cNvPr>
          <p:cNvSpPr txBox="1"/>
          <p:nvPr/>
        </p:nvSpPr>
        <p:spPr bwMode="gray">
          <a:xfrm>
            <a:off x="131878" y="6091779"/>
            <a:ext cx="8958469" cy="646331"/>
          </a:xfrm>
          <a:prstGeom prst="rect">
            <a:avLst/>
          </a:prstGeom>
          <a:noFill/>
        </p:spPr>
        <p:txBody>
          <a:bodyPr wrap="square">
            <a:spAutoFit/>
          </a:bodyPr>
          <a:lstStyle/>
          <a:p>
            <a:r>
              <a:rPr lang="sv-SE" dirty="0">
                <a:effectLst/>
                <a:latin typeface="+mj-lt"/>
              </a:rPr>
              <a:t>[Kusner &amp; Loftus] Kusner, M. &amp; Loftus, J., (2020</a:t>
            </a:r>
            <a:r>
              <a:rPr lang="sv-SE" dirty="0">
                <a:latin typeface="+mj-lt"/>
              </a:rPr>
              <a:t>),</a:t>
            </a:r>
            <a:r>
              <a:rPr lang="sv-SE" dirty="0">
                <a:effectLst/>
                <a:latin typeface="+mj-lt"/>
              </a:rPr>
              <a:t> </a:t>
            </a:r>
            <a:r>
              <a:rPr lang="en-US" dirty="0">
                <a:effectLst/>
                <a:latin typeface="+mj-lt"/>
              </a:rPr>
              <a:t>The long road to fairer algorithms, Nature.</a:t>
            </a:r>
            <a:endParaRPr lang="en-US" dirty="0">
              <a:latin typeface="+mj-lt"/>
            </a:endParaRPr>
          </a:p>
        </p:txBody>
      </p:sp>
      <p:sp>
        <p:nvSpPr>
          <p:cNvPr id="9" name="TextBox 8">
            <a:extLst>
              <a:ext uri="{FF2B5EF4-FFF2-40B4-BE49-F238E27FC236}">
                <a16:creationId xmlns:a16="http://schemas.microsoft.com/office/drawing/2014/main" id="{ADF51A6E-8C3A-4B2C-9D98-93739C475DFF}"/>
              </a:ext>
            </a:extLst>
          </p:cNvPr>
          <p:cNvSpPr txBox="1"/>
          <p:nvPr/>
        </p:nvSpPr>
        <p:spPr bwMode="gray">
          <a:xfrm>
            <a:off x="7416237" y="5020218"/>
            <a:ext cx="2273576" cy="369332"/>
          </a:xfrm>
          <a:prstGeom prst="rect">
            <a:avLst/>
          </a:prstGeom>
          <a:noFill/>
        </p:spPr>
        <p:txBody>
          <a:bodyPr wrap="square">
            <a:spAutoFit/>
          </a:bodyPr>
          <a:lstStyle/>
          <a:p>
            <a:r>
              <a:rPr lang="sv-SE" dirty="0">
                <a:effectLst/>
                <a:latin typeface="+mj-lt"/>
              </a:rPr>
              <a:t>[Kusner &amp; Loftus] </a:t>
            </a:r>
            <a:endParaRPr lang="en-US" dirty="0"/>
          </a:p>
        </p:txBody>
      </p:sp>
      <p:sp>
        <p:nvSpPr>
          <p:cNvPr id="11" name="TextBox 10">
            <a:extLst>
              <a:ext uri="{FF2B5EF4-FFF2-40B4-BE49-F238E27FC236}">
                <a16:creationId xmlns:a16="http://schemas.microsoft.com/office/drawing/2014/main" id="{A8491440-9F89-4BEF-9187-FAA7C4237CCF}"/>
              </a:ext>
            </a:extLst>
          </p:cNvPr>
          <p:cNvSpPr txBox="1"/>
          <p:nvPr/>
        </p:nvSpPr>
        <p:spPr bwMode="gray">
          <a:xfrm>
            <a:off x="131878" y="1591190"/>
            <a:ext cx="6246742" cy="646331"/>
          </a:xfrm>
          <a:prstGeom prst="rect">
            <a:avLst/>
          </a:prstGeom>
          <a:noFill/>
        </p:spPr>
        <p:txBody>
          <a:bodyPr wrap="square">
            <a:spAutoFit/>
          </a:bodyPr>
          <a:lstStyle/>
          <a:p>
            <a:pPr algn="l"/>
            <a:r>
              <a:rPr lang="en-US" sz="1800" b="0" i="0" u="none" strike="noStrike" baseline="0" dirty="0">
                <a:latin typeface="HardingText-Regular"/>
              </a:rPr>
              <a:t>Build models that identify and mitigate the causes of discrimination.</a:t>
            </a:r>
            <a:endParaRPr lang="en-US" dirty="0"/>
          </a:p>
        </p:txBody>
      </p:sp>
      <p:pic>
        <p:nvPicPr>
          <p:cNvPr id="13" name="Picture 12">
            <a:extLst>
              <a:ext uri="{FF2B5EF4-FFF2-40B4-BE49-F238E27FC236}">
                <a16:creationId xmlns:a16="http://schemas.microsoft.com/office/drawing/2014/main" id="{B16C7263-CC8B-48D3-9FEE-146B5E6F816E}"/>
              </a:ext>
            </a:extLst>
          </p:cNvPr>
          <p:cNvPicPr>
            <a:picLocks noChangeAspect="1"/>
          </p:cNvPicPr>
          <p:nvPr/>
        </p:nvPicPr>
        <p:blipFill>
          <a:blip r:embed="rId4"/>
          <a:stretch>
            <a:fillRect/>
          </a:stretch>
        </p:blipFill>
        <p:spPr>
          <a:xfrm>
            <a:off x="9619843" y="188223"/>
            <a:ext cx="2440279" cy="6549887"/>
          </a:xfrm>
          <a:prstGeom prst="rect">
            <a:avLst/>
          </a:prstGeom>
        </p:spPr>
      </p:pic>
      <p:sp>
        <p:nvSpPr>
          <p:cNvPr id="14" name="Slide Number Placeholder 13">
            <a:extLst>
              <a:ext uri="{FF2B5EF4-FFF2-40B4-BE49-F238E27FC236}">
                <a16:creationId xmlns:a16="http://schemas.microsoft.com/office/drawing/2014/main" id="{E88A95AA-AA11-4EC4-A01D-9E2422294DFE}"/>
              </a:ext>
            </a:extLst>
          </p:cNvPr>
          <p:cNvSpPr>
            <a:spLocks noGrp="1"/>
          </p:cNvSpPr>
          <p:nvPr>
            <p:ph type="sldNum" sz="quarter" idx="12"/>
          </p:nvPr>
        </p:nvSpPr>
        <p:spPr/>
        <p:txBody>
          <a:bodyPr/>
          <a:lstStyle/>
          <a:p>
            <a:fld id="{477C7578-46E3-4DC5-9844-CB06902B4F72}" type="slidenum">
              <a:rPr lang="en-US" smtClean="0"/>
              <a:t>22</a:t>
            </a:fld>
            <a:endParaRPr lang="en-US"/>
          </a:p>
        </p:txBody>
      </p:sp>
    </p:spTree>
    <p:extLst>
      <p:ext uri="{BB962C8B-B14F-4D97-AF65-F5344CB8AC3E}">
        <p14:creationId xmlns:p14="http://schemas.microsoft.com/office/powerpoint/2010/main" val="3135685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A8713-4692-46AF-8BEA-DE528107EAEF}"/>
              </a:ext>
            </a:extLst>
          </p:cNvPr>
          <p:cNvSpPr>
            <a:spLocks noGrp="1"/>
          </p:cNvSpPr>
          <p:nvPr>
            <p:ph type="ctrTitle"/>
          </p:nvPr>
        </p:nvSpPr>
        <p:spPr/>
        <p:txBody>
          <a:bodyPr/>
          <a:lstStyle/>
          <a:p>
            <a:r>
              <a:rPr lang="en-US" dirty="0"/>
              <a:t>Overview of Design Space of Solutions</a:t>
            </a:r>
          </a:p>
        </p:txBody>
      </p:sp>
    </p:spTree>
    <p:extLst>
      <p:ext uri="{BB962C8B-B14F-4D97-AF65-F5344CB8AC3E}">
        <p14:creationId xmlns:p14="http://schemas.microsoft.com/office/powerpoint/2010/main" val="3359131258"/>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43453-0CCE-44FF-932E-01D24C3F41DC}"/>
              </a:ext>
            </a:extLst>
          </p:cNvPr>
          <p:cNvSpPr>
            <a:spLocks noGrp="1"/>
          </p:cNvSpPr>
          <p:nvPr>
            <p:ph type="title"/>
          </p:nvPr>
        </p:nvSpPr>
        <p:spPr/>
        <p:txBody>
          <a:bodyPr/>
          <a:lstStyle/>
          <a:p>
            <a:r>
              <a:rPr lang="en-US" dirty="0"/>
              <a:t>Taxonomy of Biases</a:t>
            </a:r>
          </a:p>
        </p:txBody>
      </p:sp>
      <p:sp>
        <p:nvSpPr>
          <p:cNvPr id="3" name="Content Placeholder 2">
            <a:extLst>
              <a:ext uri="{FF2B5EF4-FFF2-40B4-BE49-F238E27FC236}">
                <a16:creationId xmlns:a16="http://schemas.microsoft.com/office/drawing/2014/main" id="{3EE7DD13-4C25-4B4B-B00A-24C44ED8DF35}"/>
              </a:ext>
            </a:extLst>
          </p:cNvPr>
          <p:cNvSpPr>
            <a:spLocks noGrp="1"/>
          </p:cNvSpPr>
          <p:nvPr>
            <p:ph idx="1"/>
          </p:nvPr>
        </p:nvSpPr>
        <p:spPr>
          <a:xfrm>
            <a:off x="400050" y="1653116"/>
            <a:ext cx="5171961" cy="4928659"/>
          </a:xfrm>
        </p:spPr>
        <p:txBody>
          <a:bodyPr/>
          <a:lstStyle/>
          <a:p>
            <a:pPr marL="342900" indent="-342900">
              <a:buFont typeface="Arial" panose="020B0604020202020204" pitchFamily="34" charset="0"/>
              <a:buChar char="•"/>
            </a:pPr>
            <a:r>
              <a:rPr lang="en-US" dirty="0"/>
              <a:t>There are many reasons for an engineer to have a wrong model of the world (figure-1)</a:t>
            </a:r>
          </a:p>
          <a:p>
            <a:pPr marL="342900" indent="-342900">
              <a:buFont typeface="Arial" panose="020B0604020202020204" pitchFamily="34" charset="0"/>
              <a:buChar char="•"/>
            </a:pPr>
            <a:r>
              <a:rPr lang="en-US" dirty="0"/>
              <a:t>These biases also impact users in very diverse ways.</a:t>
            </a:r>
          </a:p>
          <a:p>
            <a:pPr marL="342900" indent="-342900">
              <a:buFont typeface="Arial" panose="020B0604020202020204" pitchFamily="34" charset="0"/>
              <a:buChar char="•"/>
            </a:pPr>
            <a:r>
              <a:rPr lang="en-US" dirty="0"/>
              <a:t>I am more interested on bias sample selection bias and confounding bias (under the data analysis) </a:t>
            </a:r>
          </a:p>
          <a:p>
            <a:endParaRPr lang="en-US" dirty="0"/>
          </a:p>
          <a:p>
            <a:pPr marL="342900" indent="-342900">
              <a:buFont typeface="Arial" panose="020B0604020202020204" pitchFamily="34" charset="0"/>
              <a:buChar char="•"/>
            </a:pPr>
            <a:r>
              <a:rPr lang="en-US" dirty="0"/>
              <a:t>Before we delve into these bias, we need to answer the question</a:t>
            </a:r>
            <a:r>
              <a:rPr lang="en-US" b="1" dirty="0"/>
              <a:t>, why many times simply getting more data does not solve the bias problem?</a:t>
            </a:r>
          </a:p>
          <a:p>
            <a:pPr marL="342900" indent="-342900">
              <a:buFont typeface="Arial" panose="020B0604020202020204" pitchFamily="34" charset="0"/>
              <a:buChar char="•"/>
            </a:pPr>
            <a:r>
              <a:rPr lang="en-US" dirty="0"/>
              <a:t>The Reason: the bias-variance trade-off</a:t>
            </a:r>
          </a:p>
        </p:txBody>
      </p:sp>
      <p:sp>
        <p:nvSpPr>
          <p:cNvPr id="4" name="Slide Number Placeholder 3">
            <a:extLst>
              <a:ext uri="{FF2B5EF4-FFF2-40B4-BE49-F238E27FC236}">
                <a16:creationId xmlns:a16="http://schemas.microsoft.com/office/drawing/2014/main" id="{195A4494-0E3A-473D-8ED3-2BB0C9A2AB41}"/>
              </a:ext>
            </a:extLst>
          </p:cNvPr>
          <p:cNvSpPr>
            <a:spLocks noGrp="1"/>
          </p:cNvSpPr>
          <p:nvPr>
            <p:ph type="sldNum" sz="quarter" idx="12"/>
          </p:nvPr>
        </p:nvSpPr>
        <p:spPr>
          <a:xfrm>
            <a:off x="11636477" y="6164260"/>
            <a:ext cx="316343" cy="240773"/>
          </a:xfrm>
        </p:spPr>
        <p:txBody>
          <a:bodyPr/>
          <a:lstStyle/>
          <a:p>
            <a:fld id="{D5E8C41A-FC87-4F54-87C6-6B6B2E8CE2E7}" type="slidenum">
              <a:rPr lang="en-US" smtClean="0"/>
              <a:t>24</a:t>
            </a:fld>
            <a:endParaRPr lang="en-US" dirty="0"/>
          </a:p>
        </p:txBody>
      </p:sp>
      <p:pic>
        <p:nvPicPr>
          <p:cNvPr id="1026" name="Picture 2" descr="Biases in AI Systems">
            <a:extLst>
              <a:ext uri="{FF2B5EF4-FFF2-40B4-BE49-F238E27FC236}">
                <a16:creationId xmlns:a16="http://schemas.microsoft.com/office/drawing/2014/main" id="{5C4C9346-22CC-4A94-9D12-83A693509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983" y="266700"/>
            <a:ext cx="6380809" cy="62174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616C95-9500-440E-838C-5242DAF19932}"/>
              </a:ext>
            </a:extLst>
          </p:cNvPr>
          <p:cNvSpPr txBox="1"/>
          <p:nvPr/>
        </p:nvSpPr>
        <p:spPr bwMode="gray">
          <a:xfrm>
            <a:off x="9277350" y="6336117"/>
            <a:ext cx="3276600" cy="3751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a:t>
            </a:r>
            <a:r>
              <a:rPr lang="en-US" b="0" i="0" dirty="0">
                <a:solidFill>
                  <a:srgbClr val="333333"/>
                </a:solidFill>
                <a:effectLst/>
                <a:latin typeface="jaf-bernino-sans"/>
              </a:rPr>
              <a:t>Srinivasan &amp; </a:t>
            </a:r>
            <a:r>
              <a:rPr lang="en-US" b="0" i="0" dirty="0" err="1">
                <a:solidFill>
                  <a:srgbClr val="333333"/>
                </a:solidFill>
                <a:effectLst/>
                <a:latin typeface="jaf-bernino-sans"/>
              </a:rPr>
              <a:t>Chander</a:t>
            </a:r>
            <a:r>
              <a:rPr lang="en-US" b="0" i="0" dirty="0">
                <a:solidFill>
                  <a:srgbClr val="333333"/>
                </a:solidFill>
                <a:effectLst/>
                <a:latin typeface="jaf-bernino-sans"/>
              </a:rPr>
              <a:t> 2021]</a:t>
            </a:r>
          </a:p>
        </p:txBody>
      </p:sp>
    </p:spTree>
    <p:extLst>
      <p:ext uri="{BB962C8B-B14F-4D97-AF65-F5344CB8AC3E}">
        <p14:creationId xmlns:p14="http://schemas.microsoft.com/office/powerpoint/2010/main" val="1942880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8599-EFE4-45D6-BE2A-C7FDC325F3C0}"/>
              </a:ext>
            </a:extLst>
          </p:cNvPr>
          <p:cNvSpPr>
            <a:spLocks noGrp="1"/>
          </p:cNvSpPr>
          <p:nvPr>
            <p:ph type="title"/>
          </p:nvPr>
        </p:nvSpPr>
        <p:spPr/>
        <p:txBody>
          <a:bodyPr/>
          <a:lstStyle/>
          <a:p>
            <a:r>
              <a:rPr lang="en-US" dirty="0"/>
              <a:t>How do we currently think about robustness? </a:t>
            </a:r>
            <a:br>
              <a:rPr lang="en-US" dirty="0"/>
            </a:br>
            <a:r>
              <a:rPr lang="en-US" dirty="0"/>
              <a:t>-&gt; Bias-Variance Trade-off</a:t>
            </a:r>
          </a:p>
        </p:txBody>
      </p:sp>
      <p:pic>
        <p:nvPicPr>
          <p:cNvPr id="6" name="Picture 5">
            <a:extLst>
              <a:ext uri="{FF2B5EF4-FFF2-40B4-BE49-F238E27FC236}">
                <a16:creationId xmlns:a16="http://schemas.microsoft.com/office/drawing/2014/main" id="{85E78941-B6F2-4992-9A11-60C9CDABD23C}"/>
              </a:ext>
            </a:extLst>
          </p:cNvPr>
          <p:cNvPicPr>
            <a:picLocks noChangeAspect="1"/>
          </p:cNvPicPr>
          <p:nvPr/>
        </p:nvPicPr>
        <p:blipFill>
          <a:blip r:embed="rId2"/>
          <a:stretch>
            <a:fillRect/>
          </a:stretch>
        </p:blipFill>
        <p:spPr>
          <a:xfrm>
            <a:off x="237252" y="1778424"/>
            <a:ext cx="4357623" cy="4782632"/>
          </a:xfrm>
          <a:prstGeom prst="rect">
            <a:avLst/>
          </a:prstGeom>
        </p:spPr>
      </p:pic>
      <p:pic>
        <p:nvPicPr>
          <p:cNvPr id="8" name="Picture 7">
            <a:extLst>
              <a:ext uri="{FF2B5EF4-FFF2-40B4-BE49-F238E27FC236}">
                <a16:creationId xmlns:a16="http://schemas.microsoft.com/office/drawing/2014/main" id="{6B536DAE-8743-46A3-8213-D0D05BD7966F}"/>
              </a:ext>
            </a:extLst>
          </p:cNvPr>
          <p:cNvPicPr>
            <a:picLocks noChangeAspect="1"/>
          </p:cNvPicPr>
          <p:nvPr/>
        </p:nvPicPr>
        <p:blipFill>
          <a:blip r:embed="rId3"/>
          <a:stretch>
            <a:fillRect/>
          </a:stretch>
        </p:blipFill>
        <p:spPr>
          <a:xfrm>
            <a:off x="4924609" y="2200607"/>
            <a:ext cx="6795700" cy="4513392"/>
          </a:xfrm>
          <a:prstGeom prst="rect">
            <a:avLst/>
          </a:prstGeom>
        </p:spPr>
      </p:pic>
      <p:sp>
        <p:nvSpPr>
          <p:cNvPr id="4" name="Slide Number Placeholder 3">
            <a:extLst>
              <a:ext uri="{FF2B5EF4-FFF2-40B4-BE49-F238E27FC236}">
                <a16:creationId xmlns:a16="http://schemas.microsoft.com/office/drawing/2014/main" id="{4238A57B-C5DE-4E57-9637-016C374FB607}"/>
              </a:ext>
            </a:extLst>
          </p:cNvPr>
          <p:cNvSpPr>
            <a:spLocks noGrp="1"/>
          </p:cNvSpPr>
          <p:nvPr>
            <p:ph type="sldNum" sz="quarter" idx="12"/>
          </p:nvPr>
        </p:nvSpPr>
        <p:spPr>
          <a:xfrm>
            <a:off x="11585542" y="6164260"/>
            <a:ext cx="442692" cy="396796"/>
          </a:xfrm>
        </p:spPr>
        <p:txBody>
          <a:bodyPr/>
          <a:lstStyle/>
          <a:p>
            <a:fld id="{D5E8C41A-FC87-4F54-87C6-6B6B2E8CE2E7}" type="slidenum">
              <a:rPr lang="en-US" smtClean="0"/>
              <a:t>25</a:t>
            </a:fld>
            <a:endParaRPr lang="en-US" dirty="0"/>
          </a:p>
        </p:txBody>
      </p:sp>
    </p:spTree>
    <p:extLst>
      <p:ext uri="{BB962C8B-B14F-4D97-AF65-F5344CB8AC3E}">
        <p14:creationId xmlns:p14="http://schemas.microsoft.com/office/powerpoint/2010/main" val="12213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E8F6-628E-4064-80A2-CA57A5636B83}"/>
              </a:ext>
            </a:extLst>
          </p:cNvPr>
          <p:cNvSpPr>
            <a:spLocks noGrp="1"/>
          </p:cNvSpPr>
          <p:nvPr>
            <p:ph type="title"/>
          </p:nvPr>
        </p:nvSpPr>
        <p:spPr/>
        <p:txBody>
          <a:bodyPr/>
          <a:lstStyle/>
          <a:p>
            <a:r>
              <a:rPr lang="en-US" dirty="0"/>
              <a:t>Implications to predictive models</a:t>
            </a:r>
          </a:p>
        </p:txBody>
      </p:sp>
      <p:sp>
        <p:nvSpPr>
          <p:cNvPr id="3" name="Content Placeholder 2">
            <a:extLst>
              <a:ext uri="{FF2B5EF4-FFF2-40B4-BE49-F238E27FC236}">
                <a16:creationId xmlns:a16="http://schemas.microsoft.com/office/drawing/2014/main" id="{22EEA6B9-7B0A-4458-A357-FD6AF7173191}"/>
              </a:ext>
            </a:extLst>
          </p:cNvPr>
          <p:cNvSpPr>
            <a:spLocks noGrp="1"/>
          </p:cNvSpPr>
          <p:nvPr>
            <p:ph idx="1"/>
          </p:nvPr>
        </p:nvSpPr>
        <p:spPr>
          <a:xfrm>
            <a:off x="478369" y="1653116"/>
            <a:ext cx="11588585" cy="4751917"/>
          </a:xfrm>
        </p:spPr>
        <p:txBody>
          <a:bodyPr/>
          <a:lstStyle/>
          <a:p>
            <a:r>
              <a:rPr lang="en-US" b="1" dirty="0"/>
              <a:t>Goal</a:t>
            </a:r>
            <a:r>
              <a:rPr lang="en-US" dirty="0"/>
              <a:t>: Generalize data associations as predictive patterns</a:t>
            </a:r>
          </a:p>
          <a:p>
            <a:r>
              <a:rPr lang="en-US" b="1" dirty="0"/>
              <a:t>Assumptions</a:t>
            </a:r>
            <a:r>
              <a:rPr lang="en-US" dirty="0"/>
              <a:t>: good data and observable patterns</a:t>
            </a:r>
          </a:p>
          <a:p>
            <a:r>
              <a:rPr lang="en-US" b="1" dirty="0"/>
              <a:t>Reality</a:t>
            </a:r>
            <a:r>
              <a:rPr lang="en-US" dirty="0"/>
              <a:t>: sparse data and hidden states </a:t>
            </a:r>
          </a:p>
          <a:p>
            <a:pPr marL="342900" indent="-342900">
              <a:buFont typeface="Arial" panose="020B0604020202020204" pitchFamily="34" charset="0"/>
              <a:buChar char="•"/>
            </a:pPr>
            <a:r>
              <a:rPr lang="en-US" dirty="0"/>
              <a:t>Sparse data (Essential limitation, cannot eliminate with better prediction models)</a:t>
            </a:r>
          </a:p>
          <a:p>
            <a:pPr marL="342900" indent="-342900">
              <a:buFont typeface="Arial" panose="020B0604020202020204" pitchFamily="34" charset="0"/>
              <a:buChar char="•"/>
            </a:pPr>
            <a:r>
              <a:rPr lang="en-US" dirty="0"/>
              <a:t>Latent patterns (Accidental, can eliminate with better models)</a:t>
            </a:r>
          </a:p>
          <a:p>
            <a:pPr marL="700608" lvl="1" indent="-342900">
              <a:buFont typeface="Arial" panose="020B0604020202020204" pitchFamily="34" charset="0"/>
              <a:buChar char="•"/>
            </a:pPr>
            <a:r>
              <a:rPr lang="en-US" dirty="0"/>
              <a:t>Source – Misspecification</a:t>
            </a:r>
          </a:p>
          <a:p>
            <a:endParaRPr lang="en-US" dirty="0"/>
          </a:p>
          <a:p>
            <a:r>
              <a:rPr lang="en-US" b="1" dirty="0"/>
              <a:t>Not enough data or bad tunning</a:t>
            </a:r>
            <a:r>
              <a:rPr lang="en-US" dirty="0"/>
              <a:t> of a model can make the concept drift more severe, as models might present strong bias (insensitive to crucial features) or high variance (too sensitive to noise). </a:t>
            </a:r>
          </a:p>
          <a:p>
            <a:pPr marL="342900" indent="-342900">
              <a:buFont typeface="Arial" panose="020B0604020202020204" pitchFamily="34" charset="0"/>
              <a:buChar char="•"/>
            </a:pPr>
            <a:r>
              <a:rPr lang="en-US" dirty="0"/>
              <a:t>Under-specification (leads to bias-underfitting)</a:t>
            </a:r>
          </a:p>
          <a:p>
            <a:pPr marL="342900" indent="-342900">
              <a:buFont typeface="Arial" panose="020B0604020202020204" pitchFamily="34" charset="0"/>
              <a:buChar char="•"/>
            </a:pPr>
            <a:r>
              <a:rPr lang="en-US" dirty="0"/>
              <a:t>Over-specification (leads to variance-overfitting)</a:t>
            </a:r>
          </a:p>
          <a:p>
            <a:endParaRPr lang="en-US" dirty="0"/>
          </a:p>
        </p:txBody>
      </p:sp>
      <p:sp>
        <p:nvSpPr>
          <p:cNvPr id="4" name="Slide Number Placeholder 3">
            <a:extLst>
              <a:ext uri="{FF2B5EF4-FFF2-40B4-BE49-F238E27FC236}">
                <a16:creationId xmlns:a16="http://schemas.microsoft.com/office/drawing/2014/main" id="{382933F8-AEA0-49F5-98F9-EC0A3C24302F}"/>
              </a:ext>
            </a:extLst>
          </p:cNvPr>
          <p:cNvSpPr>
            <a:spLocks noGrp="1"/>
          </p:cNvSpPr>
          <p:nvPr>
            <p:ph type="sldNum" sz="quarter" idx="12"/>
          </p:nvPr>
        </p:nvSpPr>
        <p:spPr/>
        <p:txBody>
          <a:bodyPr/>
          <a:lstStyle/>
          <a:p>
            <a:fld id="{D5E8C41A-FC87-4F54-87C6-6B6B2E8CE2E7}" type="slidenum">
              <a:rPr lang="en-US" smtClean="0"/>
              <a:t>26</a:t>
            </a:fld>
            <a:endParaRPr lang="en-US" dirty="0"/>
          </a:p>
        </p:txBody>
      </p:sp>
    </p:spTree>
    <p:extLst>
      <p:ext uri="{BB962C8B-B14F-4D97-AF65-F5344CB8AC3E}">
        <p14:creationId xmlns:p14="http://schemas.microsoft.com/office/powerpoint/2010/main" val="2059405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6328-BB53-497E-9873-0D143C5A83F9}"/>
              </a:ext>
            </a:extLst>
          </p:cNvPr>
          <p:cNvSpPr>
            <a:spLocks noGrp="1"/>
          </p:cNvSpPr>
          <p:nvPr>
            <p:ph type="title"/>
          </p:nvPr>
        </p:nvSpPr>
        <p:spPr/>
        <p:txBody>
          <a:bodyPr/>
          <a:lstStyle/>
          <a:p>
            <a:r>
              <a:rPr lang="en-US" dirty="0"/>
              <a:t>Adversarial Changes in the Environment</a:t>
            </a:r>
            <a:br>
              <a:rPr lang="en-US" dirty="0"/>
            </a:br>
            <a:r>
              <a:rPr lang="en-US" dirty="0"/>
              <a:t>Sources of Sparsity and Unobservability</a:t>
            </a:r>
          </a:p>
        </p:txBody>
      </p:sp>
      <p:sp>
        <p:nvSpPr>
          <p:cNvPr id="3" name="Content Placeholder 2">
            <a:extLst>
              <a:ext uri="{FF2B5EF4-FFF2-40B4-BE49-F238E27FC236}">
                <a16:creationId xmlns:a16="http://schemas.microsoft.com/office/drawing/2014/main" id="{8C9D52A9-2E55-42B5-9B94-B74DAD4DE1BD}"/>
              </a:ext>
            </a:extLst>
          </p:cNvPr>
          <p:cNvSpPr>
            <a:spLocks noGrp="1"/>
          </p:cNvSpPr>
          <p:nvPr>
            <p:ph idx="1"/>
          </p:nvPr>
        </p:nvSpPr>
        <p:spPr>
          <a:xfrm>
            <a:off x="478369" y="1653116"/>
            <a:ext cx="10997351" cy="5060883"/>
          </a:xfrm>
        </p:spPr>
        <p:txBody>
          <a:bodyPr/>
          <a:lstStyle/>
          <a:p>
            <a:r>
              <a:rPr lang="en-US" dirty="0"/>
              <a:t>Changes in the Data Generation Process:</a:t>
            </a:r>
          </a:p>
          <a:p>
            <a:pPr marL="342900" indent="-342900">
              <a:buFont typeface="Arial" panose="020B0604020202020204" pitchFamily="34" charset="0"/>
              <a:buChar char="•"/>
            </a:pPr>
            <a:r>
              <a:rPr lang="en-US" dirty="0"/>
              <a:t>Covariate Shift (change in data distribution)</a:t>
            </a:r>
          </a:p>
          <a:p>
            <a:pPr marL="342900" indent="-342900">
              <a:buFont typeface="Arial" panose="020B0604020202020204" pitchFamily="34" charset="0"/>
              <a:buChar char="•"/>
            </a:pPr>
            <a:r>
              <a:rPr lang="en-US" dirty="0"/>
              <a:t>Domain Shift (change in the action-state space)</a:t>
            </a:r>
          </a:p>
          <a:p>
            <a:pPr marL="342900" indent="-342900">
              <a:buFont typeface="Arial" panose="020B0604020202020204" pitchFamily="34" charset="0"/>
              <a:buChar char="•"/>
            </a:pPr>
            <a:r>
              <a:rPr lang="en-US" dirty="0"/>
              <a:t>Concept Drift (change in the associations)</a:t>
            </a:r>
          </a:p>
          <a:p>
            <a:pPr marL="342900" indent="-342900">
              <a:buFont typeface="Arial" panose="020B0604020202020204" pitchFamily="34" charset="0"/>
              <a:buChar char="•"/>
            </a:pPr>
            <a:endParaRPr lang="en-US" dirty="0"/>
          </a:p>
          <a:p>
            <a:r>
              <a:rPr lang="en-US" dirty="0"/>
              <a:t>These changes are independent of the model, but the model might make the problem worse. </a:t>
            </a:r>
          </a:p>
          <a:p>
            <a:r>
              <a:rPr lang="en-US" b="1" dirty="0"/>
              <a:t>Goal: </a:t>
            </a:r>
            <a:r>
              <a:rPr lang="en-US" dirty="0"/>
              <a:t>A robust model should have structures and conditions in place to mitigate the effect of these changes on the performance of the model.</a:t>
            </a:r>
          </a:p>
          <a:p>
            <a:endParaRPr lang="en-US" dirty="0"/>
          </a:p>
          <a:p>
            <a:pPr algn="ctr"/>
            <a:r>
              <a:rPr lang="en-US" b="1" dirty="0"/>
              <a:t>Plausible Changes -&gt; Sparsity + Observability -&gt; Model performance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698329B-6E3E-4EAA-8B37-710088F1CD4C}"/>
              </a:ext>
            </a:extLst>
          </p:cNvPr>
          <p:cNvSpPr>
            <a:spLocks noGrp="1"/>
          </p:cNvSpPr>
          <p:nvPr>
            <p:ph type="sldNum" sz="quarter" idx="12"/>
          </p:nvPr>
        </p:nvSpPr>
        <p:spPr/>
        <p:txBody>
          <a:bodyPr/>
          <a:lstStyle/>
          <a:p>
            <a:fld id="{D5E8C41A-FC87-4F54-87C6-6B6B2E8CE2E7}" type="slidenum">
              <a:rPr lang="en-US" smtClean="0"/>
              <a:t>27</a:t>
            </a:fld>
            <a:endParaRPr lang="en-US" dirty="0"/>
          </a:p>
        </p:txBody>
      </p:sp>
    </p:spTree>
    <p:extLst>
      <p:ext uri="{BB962C8B-B14F-4D97-AF65-F5344CB8AC3E}">
        <p14:creationId xmlns:p14="http://schemas.microsoft.com/office/powerpoint/2010/main" val="37270113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1AFF-8CC3-4F2A-BB3B-3E1562A4ACFA}"/>
              </a:ext>
            </a:extLst>
          </p:cNvPr>
          <p:cNvSpPr>
            <a:spLocks noGrp="1"/>
          </p:cNvSpPr>
          <p:nvPr>
            <p:ph type="title"/>
          </p:nvPr>
        </p:nvSpPr>
        <p:spPr/>
        <p:txBody>
          <a:bodyPr/>
          <a:lstStyle/>
          <a:p>
            <a:r>
              <a:rPr lang="en-US" dirty="0"/>
              <a:t>Mitigation of Ethical Failures / Dilemmas</a:t>
            </a:r>
            <a:br>
              <a:rPr lang="en-US" dirty="0"/>
            </a:br>
            <a:r>
              <a:rPr lang="en-US" dirty="0"/>
              <a:t>Data-Centric vs Systems-Centric</a:t>
            </a:r>
          </a:p>
        </p:txBody>
      </p:sp>
      <p:sp>
        <p:nvSpPr>
          <p:cNvPr id="3" name="Content Placeholder 2">
            <a:extLst>
              <a:ext uri="{FF2B5EF4-FFF2-40B4-BE49-F238E27FC236}">
                <a16:creationId xmlns:a16="http://schemas.microsoft.com/office/drawing/2014/main" id="{6B57F0CA-AF8C-466C-9C1A-D08A9D1C42A9}"/>
              </a:ext>
            </a:extLst>
          </p:cNvPr>
          <p:cNvSpPr>
            <a:spLocks noGrp="1"/>
          </p:cNvSpPr>
          <p:nvPr>
            <p:ph idx="1"/>
          </p:nvPr>
        </p:nvSpPr>
        <p:spPr>
          <a:xfrm>
            <a:off x="478369" y="1653116"/>
            <a:ext cx="11505813" cy="4751917"/>
          </a:xfrm>
        </p:spPr>
        <p:txBody>
          <a:bodyPr/>
          <a:lstStyle/>
          <a:p>
            <a:r>
              <a:rPr lang="en-US" sz="1800" b="1" dirty="0"/>
              <a:t>Data-Centric</a:t>
            </a:r>
            <a:r>
              <a:rPr lang="en-US" sz="1800" dirty="0"/>
              <a:t>: Which data problems (data privacy violations, biases, etc.) are ethical dilemmas or failures in machine learning models? Mitigation might involve, pre-process data, obtain better data, augment data, or use more robust statistical methods (e.g., less prone to overfitting).</a:t>
            </a:r>
          </a:p>
          <a:p>
            <a:br>
              <a:rPr lang="en-US" sz="1800" dirty="0"/>
            </a:br>
            <a:r>
              <a:rPr lang="en-US" sz="1800" b="1" dirty="0"/>
              <a:t>Systems-Centric</a:t>
            </a:r>
            <a:r>
              <a:rPr lang="en-US" sz="1800" dirty="0"/>
              <a:t>: Which levels of autonomy contribute to ameliorate or degrade the ability of a system to handle ethical dilemmas? </a:t>
            </a:r>
          </a:p>
          <a:p>
            <a:pPr marL="285750" indent="-285750">
              <a:buFont typeface="Arial" panose="020B0604020202020204" pitchFamily="34" charset="0"/>
              <a:buChar char="•"/>
            </a:pPr>
            <a:r>
              <a:rPr lang="en-US" sz="1800" b="1" dirty="0"/>
              <a:t>Design Aspects</a:t>
            </a:r>
            <a:r>
              <a:rPr lang="en-US" sz="1800" dirty="0"/>
              <a:t> - feedback loops, cross-cutting concerns (monitoring, exception handling, failure propagation), decision-making mechanisms (agents, controllers), and the corresponding actuators. </a:t>
            </a:r>
          </a:p>
          <a:p>
            <a:pPr marL="285750" indent="-285750">
              <a:buFont typeface="Arial" panose="020B0604020202020204" pitchFamily="34" charset="0"/>
              <a:buChar char="•"/>
            </a:pPr>
            <a:r>
              <a:rPr lang="en-US" sz="1800" b="1" dirty="0"/>
              <a:t>General Goal</a:t>
            </a:r>
            <a:r>
              <a:rPr lang="en-US" sz="1800" dirty="0"/>
              <a:t> - How AI-Systems can self-adapt to cope with adversarial changes in the environment that impose ethical failures / dilemmas</a:t>
            </a:r>
          </a:p>
          <a:p>
            <a:r>
              <a:rPr lang="en-US" sz="1800" b="1" dirty="0"/>
              <a:t>Example</a:t>
            </a:r>
            <a:r>
              <a:rPr lang="en-US" sz="1800" dirty="0"/>
              <a:t>: to redesign an avionics system to comply to a more appropriate set of ethical requirements one needs to go beyond better prediction models. One needs to understand which aspects of the system contribute to ethical failures and how these can be mitigated. Noting that mitigation actions might involve new ethical choices.</a:t>
            </a:r>
          </a:p>
          <a:p>
            <a:endParaRPr lang="en-US" sz="1800" dirty="0"/>
          </a:p>
        </p:txBody>
      </p:sp>
      <p:sp>
        <p:nvSpPr>
          <p:cNvPr id="4" name="Slide Number Placeholder 3">
            <a:extLst>
              <a:ext uri="{FF2B5EF4-FFF2-40B4-BE49-F238E27FC236}">
                <a16:creationId xmlns:a16="http://schemas.microsoft.com/office/drawing/2014/main" id="{969A4073-0E3B-4D38-8F40-E0C0FBD5D283}"/>
              </a:ext>
            </a:extLst>
          </p:cNvPr>
          <p:cNvSpPr>
            <a:spLocks noGrp="1"/>
          </p:cNvSpPr>
          <p:nvPr>
            <p:ph type="sldNum" sz="quarter" idx="12"/>
          </p:nvPr>
        </p:nvSpPr>
        <p:spPr/>
        <p:txBody>
          <a:bodyPr/>
          <a:lstStyle/>
          <a:p>
            <a:fld id="{477C7578-46E3-4DC5-9844-CB06902B4F72}" type="slidenum">
              <a:rPr lang="en-US" smtClean="0"/>
              <a:t>28</a:t>
            </a:fld>
            <a:endParaRPr lang="en-US"/>
          </a:p>
        </p:txBody>
      </p:sp>
    </p:spTree>
    <p:extLst>
      <p:ext uri="{BB962C8B-B14F-4D97-AF65-F5344CB8AC3E}">
        <p14:creationId xmlns:p14="http://schemas.microsoft.com/office/powerpoint/2010/main" val="389833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49ED-D780-412E-BB70-9E3D99FD7901}"/>
              </a:ext>
            </a:extLst>
          </p:cNvPr>
          <p:cNvSpPr>
            <a:spLocks noGrp="1"/>
          </p:cNvSpPr>
          <p:nvPr>
            <p:ph type="title"/>
          </p:nvPr>
        </p:nvSpPr>
        <p:spPr/>
        <p:txBody>
          <a:bodyPr>
            <a:normAutofit/>
          </a:bodyPr>
          <a:lstStyle/>
          <a:p>
            <a:r>
              <a:rPr lang="en-US" sz="3600" dirty="0"/>
              <a:t>Adversarial Fragilities</a:t>
            </a:r>
            <a:br>
              <a:rPr lang="en-US" dirty="0"/>
            </a:br>
            <a:r>
              <a:rPr lang="en-US" dirty="0"/>
              <a:t>Online (Continual) Learning </a:t>
            </a:r>
          </a:p>
        </p:txBody>
      </p:sp>
      <p:graphicFrame>
        <p:nvGraphicFramePr>
          <p:cNvPr id="5" name="Content Placeholder 4">
            <a:extLst>
              <a:ext uri="{FF2B5EF4-FFF2-40B4-BE49-F238E27FC236}">
                <a16:creationId xmlns:a16="http://schemas.microsoft.com/office/drawing/2014/main" id="{5224A5C2-C7AD-465C-B162-3C75CCE5A784}"/>
              </a:ext>
            </a:extLst>
          </p:cNvPr>
          <p:cNvGraphicFramePr>
            <a:graphicFrameLocks noGrp="1"/>
          </p:cNvGraphicFramePr>
          <p:nvPr>
            <p:ph idx="1"/>
          </p:nvPr>
        </p:nvGraphicFramePr>
        <p:xfrm>
          <a:off x="3374351" y="1708879"/>
          <a:ext cx="5340258"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DBE647E-80AB-4A42-92CC-CC92A8A84FD2}"/>
              </a:ext>
            </a:extLst>
          </p:cNvPr>
          <p:cNvSpPr>
            <a:spLocks noGrp="1"/>
          </p:cNvSpPr>
          <p:nvPr>
            <p:ph type="sldNum" sz="quarter" idx="12"/>
          </p:nvPr>
        </p:nvSpPr>
        <p:spPr/>
        <p:txBody>
          <a:bodyPr/>
          <a:lstStyle/>
          <a:p>
            <a:fld id="{D5E8C41A-FC87-4F54-87C6-6B6B2E8CE2E7}" type="slidenum">
              <a:rPr lang="en-US" smtClean="0"/>
              <a:t>29</a:t>
            </a:fld>
            <a:endParaRPr lang="en-US" dirty="0"/>
          </a:p>
        </p:txBody>
      </p:sp>
      <p:sp>
        <p:nvSpPr>
          <p:cNvPr id="6" name="TextBox 5">
            <a:extLst>
              <a:ext uri="{FF2B5EF4-FFF2-40B4-BE49-F238E27FC236}">
                <a16:creationId xmlns:a16="http://schemas.microsoft.com/office/drawing/2014/main" id="{D2DCBD7D-CAFE-4612-B7BA-81BEC3C097E0}"/>
              </a:ext>
            </a:extLst>
          </p:cNvPr>
          <p:cNvSpPr txBox="1"/>
          <p:nvPr/>
        </p:nvSpPr>
        <p:spPr bwMode="gray">
          <a:xfrm>
            <a:off x="280143" y="1708878"/>
            <a:ext cx="4022148" cy="172012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Hidden confounders + Selection Bias</a:t>
            </a:r>
          </a:p>
          <a:p>
            <a:pPr>
              <a:spcBef>
                <a:spcPts val="300"/>
              </a:spcBef>
              <a:spcAft>
                <a:spcPts val="300"/>
              </a:spcAft>
              <a:buClr>
                <a:schemeClr val="accent1"/>
              </a:buClr>
              <a:buSzPct val="90000"/>
            </a:pPr>
            <a:r>
              <a:rPr lang="en-US" sz="1400" dirty="0"/>
              <a:t>Simpson’s and </a:t>
            </a:r>
            <a:r>
              <a:rPr lang="en-US" sz="1400" dirty="0" err="1"/>
              <a:t>Berkson’s</a:t>
            </a:r>
            <a:r>
              <a:rPr lang="en-US" sz="1400" dirty="0"/>
              <a:t> paradoxes</a:t>
            </a:r>
          </a:p>
          <a:p>
            <a:pPr>
              <a:spcBef>
                <a:spcPts val="300"/>
              </a:spcBef>
              <a:spcAft>
                <a:spcPts val="300"/>
              </a:spcAft>
              <a:buClr>
                <a:schemeClr val="accent1"/>
              </a:buClr>
              <a:buSzPct val="90000"/>
            </a:pPr>
            <a:r>
              <a:rPr lang="en-US" sz="1400" dirty="0"/>
              <a:t>Shortcut learning in Neural Nets</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This goes beyond overfitting, as it cannot be solved with more or better data!</a:t>
            </a:r>
          </a:p>
          <a:p>
            <a:pPr>
              <a:spcBef>
                <a:spcPts val="300"/>
              </a:spcBef>
              <a:spcAft>
                <a:spcPts val="300"/>
              </a:spcAft>
              <a:buClr>
                <a:schemeClr val="accent1"/>
              </a:buClr>
              <a:buSzPct val="90000"/>
            </a:pPr>
            <a:endParaRPr lang="en-US" sz="1200" dirty="0"/>
          </a:p>
        </p:txBody>
      </p:sp>
      <p:sp>
        <p:nvSpPr>
          <p:cNvPr id="7" name="TextBox 6">
            <a:extLst>
              <a:ext uri="{FF2B5EF4-FFF2-40B4-BE49-F238E27FC236}">
                <a16:creationId xmlns:a16="http://schemas.microsoft.com/office/drawing/2014/main" id="{64E48DA0-7B35-47B9-9E00-EB004EC32005}"/>
              </a:ext>
            </a:extLst>
          </p:cNvPr>
          <p:cNvSpPr txBox="1"/>
          <p:nvPr/>
        </p:nvSpPr>
        <p:spPr bwMode="gray">
          <a:xfrm>
            <a:off x="280143" y="4367719"/>
            <a:ext cx="3365292" cy="20373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Real-world is non-stationary</a:t>
            </a:r>
          </a:p>
          <a:p>
            <a:pPr>
              <a:spcBef>
                <a:spcPts val="300"/>
              </a:spcBef>
              <a:spcAft>
                <a:spcPts val="300"/>
              </a:spcAft>
              <a:buClr>
                <a:schemeClr val="accent1"/>
              </a:buClr>
              <a:buSzPct val="90000"/>
            </a:pPr>
            <a:r>
              <a:rPr lang="en-US" sz="1400" dirty="0"/>
              <a:t>Predictions affects the data generation process</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Modeling better recommender systems is not enough, because uncertainty grows wildly when extrapolating out-of-distribution</a:t>
            </a:r>
          </a:p>
          <a:p>
            <a:pPr>
              <a:spcBef>
                <a:spcPts val="300"/>
              </a:spcBef>
              <a:spcAft>
                <a:spcPts val="300"/>
              </a:spcAft>
              <a:buClr>
                <a:schemeClr val="accent1"/>
              </a:buClr>
              <a:buSzPct val="90000"/>
            </a:pPr>
            <a:endParaRPr lang="en-US" sz="1200" dirty="0"/>
          </a:p>
          <a:p>
            <a:pPr>
              <a:spcBef>
                <a:spcPts val="300"/>
              </a:spcBef>
              <a:spcAft>
                <a:spcPts val="300"/>
              </a:spcAft>
              <a:buClr>
                <a:schemeClr val="accent1"/>
              </a:buClr>
              <a:buSzPct val="90000"/>
            </a:pPr>
            <a:endParaRPr lang="en-US" sz="1200" dirty="0"/>
          </a:p>
        </p:txBody>
      </p:sp>
      <p:sp>
        <p:nvSpPr>
          <p:cNvPr id="8" name="TextBox 7">
            <a:extLst>
              <a:ext uri="{FF2B5EF4-FFF2-40B4-BE49-F238E27FC236}">
                <a16:creationId xmlns:a16="http://schemas.microsoft.com/office/drawing/2014/main" id="{8473ABF1-DD8A-458E-B649-4BAEAB7B7B27}"/>
              </a:ext>
            </a:extLst>
          </p:cNvPr>
          <p:cNvSpPr txBox="1"/>
          <p:nvPr/>
        </p:nvSpPr>
        <p:spPr bwMode="gray">
          <a:xfrm>
            <a:off x="8714609" y="3254559"/>
            <a:ext cx="3365292" cy="189456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dirty="0"/>
              <a:t>Wrong predictions can spur unsafe actions that can lead to unsafe states.</a:t>
            </a:r>
          </a:p>
          <a:p>
            <a:pPr>
              <a:spcBef>
                <a:spcPts val="300"/>
              </a:spcBef>
              <a:spcAft>
                <a:spcPts val="300"/>
              </a:spcAft>
              <a:buClr>
                <a:schemeClr val="accent1"/>
              </a:buClr>
              <a:buSzPct val="90000"/>
            </a:pPr>
            <a:r>
              <a:rPr lang="en-US" sz="1400" dirty="0"/>
              <a:t>Sensitivity analysis and testing on hold-out-sets are ad hoc approaches cannot guarantee safety.</a:t>
            </a:r>
          </a:p>
          <a:p>
            <a:pPr>
              <a:spcBef>
                <a:spcPts val="300"/>
              </a:spcBef>
              <a:spcAft>
                <a:spcPts val="300"/>
              </a:spcAft>
              <a:buClr>
                <a:schemeClr val="accent1"/>
              </a:buClr>
              <a:buSzPct val="90000"/>
            </a:pPr>
            <a:endParaRPr lang="en-US" sz="1400" dirty="0"/>
          </a:p>
          <a:p>
            <a:pPr>
              <a:spcBef>
                <a:spcPts val="300"/>
              </a:spcBef>
              <a:spcAft>
                <a:spcPts val="300"/>
              </a:spcAft>
              <a:buClr>
                <a:schemeClr val="accent1"/>
              </a:buClr>
              <a:buSzPct val="90000"/>
            </a:pPr>
            <a:r>
              <a:rPr lang="en-US" sz="1400" dirty="0"/>
              <a:t>“Program testing can be used to show the presence of bugs, but never to show their absence!” ― </a:t>
            </a:r>
            <a:r>
              <a:rPr lang="en-US" sz="1400" dirty="0" err="1"/>
              <a:t>Edsger</a:t>
            </a:r>
            <a:r>
              <a:rPr lang="en-US" sz="1400" dirty="0"/>
              <a:t> W. Dijkstra </a:t>
            </a:r>
          </a:p>
        </p:txBody>
      </p:sp>
      <p:cxnSp>
        <p:nvCxnSpPr>
          <p:cNvPr id="10" name="Straight Arrow Connector 9">
            <a:extLst>
              <a:ext uri="{FF2B5EF4-FFF2-40B4-BE49-F238E27FC236}">
                <a16:creationId xmlns:a16="http://schemas.microsoft.com/office/drawing/2014/main" id="{744CA6FD-440C-4175-BF4D-0EF6C50548DA}"/>
              </a:ext>
            </a:extLst>
          </p:cNvPr>
          <p:cNvCxnSpPr/>
          <p:nvPr/>
        </p:nvCxnSpPr>
        <p:spPr bwMode="gray">
          <a:xfrm flipH="1" flipV="1">
            <a:off x="3509893" y="2223083"/>
            <a:ext cx="1553176" cy="2671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869B1E-1C8E-4A42-9B18-D409C1C1820D}"/>
              </a:ext>
            </a:extLst>
          </p:cNvPr>
          <p:cNvCxnSpPr>
            <a:cxnSpLocks/>
          </p:cNvCxnSpPr>
          <p:nvPr/>
        </p:nvCxnSpPr>
        <p:spPr bwMode="gray">
          <a:xfrm flipH="1">
            <a:off x="3120705" y="4630723"/>
            <a:ext cx="805343" cy="3607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1F3358-6CD7-4FDD-8F9E-3442631568B0}"/>
              </a:ext>
            </a:extLst>
          </p:cNvPr>
          <p:cNvCxnSpPr>
            <a:cxnSpLocks/>
          </p:cNvCxnSpPr>
          <p:nvPr/>
        </p:nvCxnSpPr>
        <p:spPr bwMode="gray">
          <a:xfrm flipV="1">
            <a:off x="7969542" y="3856927"/>
            <a:ext cx="577025" cy="5934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7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C81E-1994-4752-B462-36F7AE5AB993}"/>
              </a:ext>
            </a:extLst>
          </p:cNvPr>
          <p:cNvSpPr>
            <a:spLocks noGrp="1"/>
          </p:cNvSpPr>
          <p:nvPr>
            <p:ph type="title"/>
          </p:nvPr>
        </p:nvSpPr>
        <p:spPr>
          <a:xfrm>
            <a:off x="478369" y="144001"/>
            <a:ext cx="9573104" cy="1236784"/>
          </a:xfrm>
        </p:spPr>
        <p:txBody>
          <a:bodyPr>
            <a:normAutofit/>
          </a:bodyPr>
          <a:lstStyle/>
          <a:p>
            <a:r>
              <a:rPr lang="en-US" sz="2400" dirty="0"/>
              <a:t>Project Example: Engineering support of </a:t>
            </a:r>
            <a:br>
              <a:rPr lang="en-US" sz="2400" dirty="0"/>
            </a:br>
            <a:r>
              <a:rPr lang="en-US" sz="2400" dirty="0"/>
              <a:t>Design, Verification &amp; Validation of Ethical Argumentation</a:t>
            </a:r>
          </a:p>
        </p:txBody>
      </p:sp>
      <p:sp>
        <p:nvSpPr>
          <p:cNvPr id="3" name="Content Placeholder 2">
            <a:extLst>
              <a:ext uri="{FF2B5EF4-FFF2-40B4-BE49-F238E27FC236}">
                <a16:creationId xmlns:a16="http://schemas.microsoft.com/office/drawing/2014/main" id="{137B4316-824E-45CB-B2C4-B41FFA46EFEA}"/>
              </a:ext>
            </a:extLst>
          </p:cNvPr>
          <p:cNvSpPr>
            <a:spLocks noGrp="1"/>
          </p:cNvSpPr>
          <p:nvPr>
            <p:ph idx="1"/>
          </p:nvPr>
        </p:nvSpPr>
        <p:spPr>
          <a:xfrm>
            <a:off x="685800" y="1544781"/>
            <a:ext cx="10821154" cy="4693057"/>
          </a:xfrm>
        </p:spPr>
        <p:txBody>
          <a:bodyPr>
            <a:noAutofit/>
          </a:bodyPr>
          <a:lstStyle/>
          <a:p>
            <a:pPr marL="0" indent="0" rtl="0" fontAlgn="ctr">
              <a:spcBef>
                <a:spcPts val="0"/>
              </a:spcBef>
              <a:spcAft>
                <a:spcPts val="0"/>
              </a:spcAft>
              <a:buNone/>
            </a:pPr>
            <a:r>
              <a:rPr lang="en-US" sz="1800" b="1" dirty="0">
                <a:solidFill>
                  <a:srgbClr val="000000"/>
                </a:solidFill>
                <a:latin typeface="Calibri" panose="020F0502020204030204" pitchFamily="34" charset="0"/>
                <a:cs typeface="Calibri" panose="020F0502020204030204" pitchFamily="34" charset="0"/>
              </a:rPr>
              <a:t>Outcome</a:t>
            </a:r>
            <a:r>
              <a:rPr lang="en-US" sz="1800" b="1" dirty="0">
                <a:solidFill>
                  <a:srgbClr val="000000"/>
                </a:solidFill>
                <a:effectLst/>
                <a:latin typeface="Calibri" panose="020F0502020204030204" pitchFamily="34" charset="0"/>
                <a:cs typeface="Calibri" panose="020F0502020204030204" pitchFamily="34" charset="0"/>
              </a:rPr>
              <a:t>: </a:t>
            </a:r>
            <a:r>
              <a:rPr lang="en-US" sz="1800" dirty="0">
                <a:solidFill>
                  <a:srgbClr val="000000"/>
                </a:solidFill>
                <a:effectLst/>
                <a:latin typeface="Calibri" panose="020F0502020204030204" pitchFamily="34" charset="0"/>
                <a:cs typeface="Calibri" panose="020F0502020204030204" pitchFamily="34" charset="0"/>
              </a:rPr>
              <a:t>Methodology, Models, Data, and </a:t>
            </a:r>
            <a:r>
              <a:rPr lang="en-US" sz="1800" dirty="0">
                <a:solidFill>
                  <a:srgbClr val="000000"/>
                </a:solidFill>
                <a:latin typeface="Calibri" panose="020F0502020204030204" pitchFamily="34" charset="0"/>
                <a:cs typeface="Calibri" panose="020F0502020204030204" pitchFamily="34" charset="0"/>
              </a:rPr>
              <a:t>Tool Prototype </a:t>
            </a:r>
          </a:p>
          <a:p>
            <a:pPr marL="0" indent="0" rtl="0" fontAlgn="ctr">
              <a:spcBef>
                <a:spcPts val="0"/>
              </a:spcBef>
              <a:spcAft>
                <a:spcPts val="0"/>
              </a:spcAft>
              <a:buNone/>
            </a:pPr>
            <a:r>
              <a:rPr lang="en-US" sz="1800" b="1" dirty="0">
                <a:solidFill>
                  <a:srgbClr val="000000"/>
                </a:solidFill>
                <a:latin typeface="Calibri" panose="020F0502020204030204" pitchFamily="34" charset="0"/>
                <a:cs typeface="Calibri" panose="020F0502020204030204" pitchFamily="34" charset="0"/>
              </a:rPr>
              <a:t>Topic: </a:t>
            </a:r>
            <a:r>
              <a:rPr lang="en-US" sz="1800" dirty="0">
                <a:solidFill>
                  <a:srgbClr val="000000"/>
                </a:solidFill>
                <a:effectLst/>
                <a:latin typeface="Calibri" panose="020F0502020204030204" pitchFamily="34" charset="0"/>
                <a:cs typeface="Calibri" panose="020F0502020204030204" pitchFamily="34" charset="0"/>
              </a:rPr>
              <a:t>Perception of Competing Arguments for Ethical Dilemmas on &lt;Safety x Trustworthiness x Privacy x Fairness&gt;</a:t>
            </a:r>
            <a:endParaRPr lang="en-US" sz="1800" b="1" dirty="0">
              <a:solidFill>
                <a:srgbClr val="000000"/>
              </a:solidFill>
              <a:effectLst/>
              <a:latin typeface="Calibri" panose="020F0502020204030204" pitchFamily="34" charset="0"/>
              <a:cs typeface="Calibri" panose="020F0502020204030204" pitchFamily="34" charset="0"/>
            </a:endParaRPr>
          </a:p>
          <a:p>
            <a:pPr marL="0" indent="0" rtl="0" fontAlgn="ctr">
              <a:spcBef>
                <a:spcPts val="0"/>
              </a:spcBef>
              <a:spcAft>
                <a:spcPts val="0"/>
              </a:spcAft>
              <a:buNone/>
            </a:pPr>
            <a:endParaRPr lang="en-US" sz="1800" b="1" dirty="0">
              <a:solidFill>
                <a:srgbClr val="000000"/>
              </a:solidFill>
              <a:latin typeface="Calibri" panose="020F0502020204030204" pitchFamily="34" charset="0"/>
              <a:cs typeface="Calibri" panose="020F0502020204030204" pitchFamily="34" charset="0"/>
            </a:endParaRPr>
          </a:p>
          <a:p>
            <a:pPr marL="0" indent="0" rtl="0" fontAlgn="ctr">
              <a:spcBef>
                <a:spcPts val="0"/>
              </a:spcBef>
              <a:spcAft>
                <a:spcPts val="0"/>
              </a:spcAft>
              <a:buNone/>
            </a:pPr>
            <a:r>
              <a:rPr lang="en-US" sz="1800" b="1" dirty="0">
                <a:solidFill>
                  <a:srgbClr val="000000"/>
                </a:solidFill>
                <a:latin typeface="Calibri" panose="020F0502020204030204" pitchFamily="34" charset="0"/>
                <a:cs typeface="Calibri" panose="020F0502020204030204" pitchFamily="34" charset="0"/>
              </a:rPr>
              <a:t>Possible Project Tasks: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Describe the specific ethical dilemma with examples (domain-specific or multiple-domains)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Describe the arguments that cover the various aspects of the dilemma (use multiple definitions/understandings of an ethical principle)</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Codify arguments using some model from a methodology or tool</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Use the model to generate a critique on the dilemma, e.g., identify fallacies, false assumptions, mis-understandings, etc.</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Design an experiment to evaluate the human subjective perception of these arguments (use threats to validity to check your assumptions)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Revise the design after executing a proof of concept</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Develop a prototype that demonstrates the ethical issues and how they are mitigated</a:t>
            </a:r>
          </a:p>
        </p:txBody>
      </p:sp>
      <p:sp>
        <p:nvSpPr>
          <p:cNvPr id="4" name="Slide Number Placeholder 3">
            <a:extLst>
              <a:ext uri="{FF2B5EF4-FFF2-40B4-BE49-F238E27FC236}">
                <a16:creationId xmlns:a16="http://schemas.microsoft.com/office/drawing/2014/main" id="{4C6A0E8D-1E7A-4FEA-AE8F-11FC57C98B2B}"/>
              </a:ext>
            </a:extLst>
          </p:cNvPr>
          <p:cNvSpPr>
            <a:spLocks noGrp="1"/>
          </p:cNvSpPr>
          <p:nvPr>
            <p:ph type="sldNum" sz="quarter" idx="12"/>
          </p:nvPr>
        </p:nvSpPr>
        <p:spPr/>
        <p:txBody>
          <a:bodyPr/>
          <a:lstStyle/>
          <a:p>
            <a:fld id="{477C7578-46E3-4DC5-9844-CB06902B4F72}" type="slidenum">
              <a:rPr lang="en-US" smtClean="0"/>
              <a:t>3</a:t>
            </a:fld>
            <a:endParaRPr lang="en-US"/>
          </a:p>
        </p:txBody>
      </p:sp>
    </p:spTree>
    <p:extLst>
      <p:ext uri="{BB962C8B-B14F-4D97-AF65-F5344CB8AC3E}">
        <p14:creationId xmlns:p14="http://schemas.microsoft.com/office/powerpoint/2010/main" val="3626039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D57C-2174-4A9D-AD59-E7D5E4F65A2F}"/>
              </a:ext>
            </a:extLst>
          </p:cNvPr>
          <p:cNvSpPr>
            <a:spLocks noGrp="1"/>
          </p:cNvSpPr>
          <p:nvPr>
            <p:ph type="title"/>
          </p:nvPr>
        </p:nvSpPr>
        <p:spPr/>
        <p:txBody>
          <a:bodyPr>
            <a:normAutofit/>
          </a:bodyPr>
          <a:lstStyle/>
          <a:p>
            <a:r>
              <a:rPr lang="en-US" sz="3600" dirty="0"/>
              <a:t>Adversarial Fragilities - Solutions</a:t>
            </a:r>
            <a:br>
              <a:rPr lang="en-US" dirty="0"/>
            </a:br>
            <a:r>
              <a:rPr lang="en-US" dirty="0"/>
              <a:t>Online (Continual) Learning </a:t>
            </a:r>
          </a:p>
        </p:txBody>
      </p:sp>
      <p:sp>
        <p:nvSpPr>
          <p:cNvPr id="5" name="TextBox 4">
            <a:extLst>
              <a:ext uri="{FF2B5EF4-FFF2-40B4-BE49-F238E27FC236}">
                <a16:creationId xmlns:a16="http://schemas.microsoft.com/office/drawing/2014/main" id="{D736C3D7-1B8C-43E9-9794-4C6719D0BE62}"/>
              </a:ext>
            </a:extLst>
          </p:cNvPr>
          <p:cNvSpPr txBox="1"/>
          <p:nvPr/>
        </p:nvSpPr>
        <p:spPr>
          <a:xfrm>
            <a:off x="623455" y="1596100"/>
            <a:ext cx="3992541" cy="1754326"/>
          </a:xfrm>
          <a:prstGeom prst="rect">
            <a:avLst/>
          </a:prstGeom>
          <a:noFill/>
        </p:spPr>
        <p:txBody>
          <a:bodyPr wrap="square" rtlCol="0">
            <a:spAutoFit/>
          </a:bodyPr>
          <a:lstStyle/>
          <a:p>
            <a:r>
              <a:rPr lang="en-US" b="1" dirty="0"/>
              <a:t>Pre-trained models</a:t>
            </a:r>
            <a:r>
              <a:rPr lang="en-US" dirty="0"/>
              <a:t>:</a:t>
            </a:r>
          </a:p>
          <a:p>
            <a:pPr marL="285750" indent="-285750">
              <a:buFont typeface="Arial" panose="020B0604020202020204" pitchFamily="34" charset="0"/>
              <a:buChar char="•"/>
            </a:pPr>
            <a:r>
              <a:rPr lang="en-US" dirty="0"/>
              <a:t>Optimal Bias-Trade-off for fine-tuning</a:t>
            </a:r>
          </a:p>
          <a:p>
            <a:pPr marL="285750" indent="-285750">
              <a:buFont typeface="Arial" panose="020B0604020202020204" pitchFamily="34" charset="0"/>
              <a:buChar char="•"/>
            </a:pPr>
            <a:r>
              <a:rPr lang="en-US" dirty="0" err="1"/>
              <a:t>Rashamon</a:t>
            </a:r>
            <a:r>
              <a:rPr lang="en-US" dirty="0"/>
              <a:t> sets</a:t>
            </a:r>
          </a:p>
          <a:p>
            <a:pPr marL="285750" indent="-285750">
              <a:buFont typeface="Arial" panose="020B0604020202020204" pitchFamily="34" charset="0"/>
              <a:buChar char="•"/>
            </a:pPr>
            <a:r>
              <a:rPr lang="en-US" dirty="0"/>
              <a:t>Domain-Adaptation</a:t>
            </a:r>
          </a:p>
          <a:p>
            <a:pPr marL="285750" indent="-285750">
              <a:buFont typeface="Arial" panose="020B0604020202020204" pitchFamily="34" charset="0"/>
              <a:buChar char="•"/>
            </a:pPr>
            <a:r>
              <a:rPr lang="en-US" dirty="0"/>
              <a:t>Invariant Representations</a:t>
            </a:r>
          </a:p>
        </p:txBody>
      </p:sp>
      <p:sp>
        <p:nvSpPr>
          <p:cNvPr id="6" name="TextBox 5">
            <a:extLst>
              <a:ext uri="{FF2B5EF4-FFF2-40B4-BE49-F238E27FC236}">
                <a16:creationId xmlns:a16="http://schemas.microsoft.com/office/drawing/2014/main" id="{CC05009C-9A5B-4E47-9EC4-5CE700220BFB}"/>
              </a:ext>
            </a:extLst>
          </p:cNvPr>
          <p:cNvSpPr txBox="1"/>
          <p:nvPr/>
        </p:nvSpPr>
        <p:spPr>
          <a:xfrm>
            <a:off x="8506691" y="4493739"/>
            <a:ext cx="3821233" cy="1754326"/>
          </a:xfrm>
          <a:prstGeom prst="rect">
            <a:avLst/>
          </a:prstGeom>
          <a:noFill/>
        </p:spPr>
        <p:txBody>
          <a:bodyPr wrap="square" rtlCol="0">
            <a:spAutoFit/>
          </a:bodyPr>
          <a:lstStyle/>
          <a:p>
            <a:r>
              <a:rPr lang="en-US" b="1" dirty="0"/>
              <a:t>Safe learning in production:</a:t>
            </a:r>
          </a:p>
          <a:p>
            <a:pPr marL="285750" indent="-285750">
              <a:buFont typeface="Arial" panose="020B0604020202020204" pitchFamily="34" charset="0"/>
              <a:buChar char="•"/>
            </a:pPr>
            <a:r>
              <a:rPr lang="en-US" dirty="0"/>
              <a:t>Specify safety (domain-knowledge, Constrained MDP, Shielding)</a:t>
            </a:r>
          </a:p>
          <a:p>
            <a:pPr marL="285750" indent="-285750">
              <a:buFont typeface="Arial" panose="020B0604020202020204" pitchFamily="34" charset="0"/>
              <a:buChar char="•"/>
            </a:pPr>
            <a:r>
              <a:rPr lang="en-US" dirty="0"/>
              <a:t>Learn to be safe (sandbox/digital-twin)</a:t>
            </a:r>
          </a:p>
        </p:txBody>
      </p:sp>
      <p:sp>
        <p:nvSpPr>
          <p:cNvPr id="7" name="TextBox 6">
            <a:extLst>
              <a:ext uri="{FF2B5EF4-FFF2-40B4-BE49-F238E27FC236}">
                <a16:creationId xmlns:a16="http://schemas.microsoft.com/office/drawing/2014/main" id="{1CA8F771-75A2-4785-AAD6-4D63C86985BA}"/>
              </a:ext>
            </a:extLst>
          </p:cNvPr>
          <p:cNvSpPr txBox="1"/>
          <p:nvPr/>
        </p:nvSpPr>
        <p:spPr>
          <a:xfrm>
            <a:off x="203148" y="4493739"/>
            <a:ext cx="3613414" cy="1754326"/>
          </a:xfrm>
          <a:prstGeom prst="rect">
            <a:avLst/>
          </a:prstGeom>
          <a:noFill/>
        </p:spPr>
        <p:txBody>
          <a:bodyPr wrap="square" rtlCol="0">
            <a:spAutoFit/>
          </a:bodyPr>
          <a:lstStyle/>
          <a:p>
            <a:r>
              <a:rPr lang="en-US" b="1" dirty="0"/>
              <a:t>Generative models of OOD</a:t>
            </a:r>
          </a:p>
          <a:p>
            <a:pPr marL="285750" indent="-285750">
              <a:buFont typeface="Arial" panose="020B0604020202020204" pitchFamily="34" charset="0"/>
              <a:buChar char="•"/>
            </a:pPr>
            <a:r>
              <a:rPr lang="en-US" dirty="0"/>
              <a:t>Sampling-based (importance sampling)</a:t>
            </a:r>
          </a:p>
          <a:p>
            <a:pPr marL="285750" indent="-285750">
              <a:buFont typeface="Arial" panose="020B0604020202020204" pitchFamily="34" charset="0"/>
              <a:buChar char="•"/>
            </a:pPr>
            <a:r>
              <a:rPr lang="en-US" dirty="0"/>
              <a:t>Feature-based (new task)</a:t>
            </a:r>
          </a:p>
          <a:p>
            <a:pPr marL="285750" indent="-285750">
              <a:buFont typeface="Arial" panose="020B0604020202020204" pitchFamily="34" charset="0"/>
              <a:buChar char="•"/>
            </a:pPr>
            <a:r>
              <a:rPr lang="en-US" dirty="0"/>
              <a:t>Intervention-based (control)</a:t>
            </a:r>
          </a:p>
        </p:txBody>
      </p:sp>
      <p:graphicFrame>
        <p:nvGraphicFramePr>
          <p:cNvPr id="9" name="Content Placeholder 4">
            <a:extLst>
              <a:ext uri="{FF2B5EF4-FFF2-40B4-BE49-F238E27FC236}">
                <a16:creationId xmlns:a16="http://schemas.microsoft.com/office/drawing/2014/main" id="{5BDDEC32-36A9-419C-8131-8825DE185F66}"/>
              </a:ext>
            </a:extLst>
          </p:cNvPr>
          <p:cNvGraphicFramePr>
            <a:graphicFrameLocks/>
          </p:cNvGraphicFramePr>
          <p:nvPr/>
        </p:nvGraphicFramePr>
        <p:xfrm>
          <a:off x="3374351" y="1708879"/>
          <a:ext cx="5340258"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BE7DF63-8F68-43D2-AF2A-C97FEA570D2F}"/>
              </a:ext>
            </a:extLst>
          </p:cNvPr>
          <p:cNvSpPr>
            <a:spLocks noGrp="1"/>
          </p:cNvSpPr>
          <p:nvPr>
            <p:ph type="sldNum" sz="quarter" idx="12"/>
          </p:nvPr>
        </p:nvSpPr>
        <p:spPr/>
        <p:txBody>
          <a:bodyPr/>
          <a:lstStyle/>
          <a:p>
            <a:fld id="{477C7578-46E3-4DC5-9844-CB06902B4F72}" type="slidenum">
              <a:rPr lang="en-US" smtClean="0"/>
              <a:t>30</a:t>
            </a:fld>
            <a:endParaRPr lang="en-US"/>
          </a:p>
        </p:txBody>
      </p:sp>
    </p:spTree>
    <p:extLst>
      <p:ext uri="{BB962C8B-B14F-4D97-AF65-F5344CB8AC3E}">
        <p14:creationId xmlns:p14="http://schemas.microsoft.com/office/powerpoint/2010/main" val="297806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CD3D-E148-4761-B87D-8BFF94F84BEF}"/>
              </a:ext>
            </a:extLst>
          </p:cNvPr>
          <p:cNvSpPr>
            <a:spLocks noGrp="1"/>
          </p:cNvSpPr>
          <p:nvPr>
            <p:ph type="title"/>
          </p:nvPr>
        </p:nvSpPr>
        <p:spPr/>
        <p:txBody>
          <a:bodyPr/>
          <a:lstStyle/>
          <a:p>
            <a:r>
              <a:rPr lang="en-US" dirty="0"/>
              <a:t>Connections between Fairness and Robustness</a:t>
            </a:r>
          </a:p>
        </p:txBody>
      </p:sp>
      <p:sp>
        <p:nvSpPr>
          <p:cNvPr id="3" name="Content Placeholder 2">
            <a:extLst>
              <a:ext uri="{FF2B5EF4-FFF2-40B4-BE49-F238E27FC236}">
                <a16:creationId xmlns:a16="http://schemas.microsoft.com/office/drawing/2014/main" id="{04E57186-A804-4ACC-9423-3284A0A44EFC}"/>
              </a:ext>
            </a:extLst>
          </p:cNvPr>
          <p:cNvSpPr>
            <a:spLocks noGrp="1"/>
          </p:cNvSpPr>
          <p:nvPr>
            <p:ph idx="1"/>
          </p:nvPr>
        </p:nvSpPr>
        <p:spPr>
          <a:xfrm>
            <a:off x="478369" y="1653117"/>
            <a:ext cx="9745401" cy="2578416"/>
          </a:xfrm>
        </p:spPr>
        <p:txBody>
          <a:bodyPr/>
          <a:lstStyle/>
          <a:p>
            <a:r>
              <a:rPr lang="en-US" dirty="0"/>
              <a:t>Zhang, B. H., Lemoine, B., &amp; Mitchell, M. (2018). </a:t>
            </a:r>
            <a:r>
              <a:rPr lang="en-US" b="1" dirty="0"/>
              <a:t>Mitigating unwanted biases with adversarial learning. </a:t>
            </a:r>
            <a:r>
              <a:rPr lang="en-US" dirty="0"/>
              <a:t>In Proceedings of the 2018 AAAI/ACM Conference on AI, Ethics, and Society (pp. 335-340).</a:t>
            </a:r>
          </a:p>
          <a:p>
            <a:endParaRPr lang="en-US" dirty="0"/>
          </a:p>
          <a:p>
            <a:r>
              <a:rPr lang="en-US" dirty="0" err="1"/>
              <a:t>Kilbertus</a:t>
            </a:r>
            <a:r>
              <a:rPr lang="en-US" dirty="0"/>
              <a:t>, N., Rojas-</a:t>
            </a:r>
            <a:r>
              <a:rPr lang="en-US" dirty="0" err="1"/>
              <a:t>Carulla</a:t>
            </a:r>
            <a:r>
              <a:rPr lang="en-US" dirty="0"/>
              <a:t>, M., </a:t>
            </a:r>
            <a:r>
              <a:rPr lang="en-US" dirty="0" err="1"/>
              <a:t>Parascandolo</a:t>
            </a:r>
            <a:r>
              <a:rPr lang="en-US" dirty="0"/>
              <a:t>, G., Hardt, M., </a:t>
            </a:r>
            <a:r>
              <a:rPr lang="en-US" dirty="0" err="1"/>
              <a:t>Janzing</a:t>
            </a:r>
            <a:r>
              <a:rPr lang="en-US" dirty="0"/>
              <a:t>, D., &amp; </a:t>
            </a:r>
            <a:r>
              <a:rPr lang="en-US" dirty="0" err="1"/>
              <a:t>Schölkopf</a:t>
            </a:r>
            <a:r>
              <a:rPr lang="en-US" dirty="0"/>
              <a:t>, B. (2017). </a:t>
            </a:r>
            <a:r>
              <a:rPr lang="en-US" b="1" dirty="0"/>
              <a:t>Avoiding discrimination through causal reasoning</a:t>
            </a:r>
            <a:r>
              <a:rPr lang="en-US" dirty="0"/>
              <a:t>. </a:t>
            </a:r>
            <a:r>
              <a:rPr lang="en-US" dirty="0" err="1"/>
              <a:t>arXiv</a:t>
            </a:r>
            <a:r>
              <a:rPr lang="en-US" dirty="0"/>
              <a:t> preprint arXiv:1706.02744.</a:t>
            </a:r>
          </a:p>
          <a:p>
            <a:endParaRPr lang="en-US" dirty="0"/>
          </a:p>
        </p:txBody>
      </p:sp>
      <p:sp>
        <p:nvSpPr>
          <p:cNvPr id="4" name="Slide Number Placeholder 3">
            <a:extLst>
              <a:ext uri="{FF2B5EF4-FFF2-40B4-BE49-F238E27FC236}">
                <a16:creationId xmlns:a16="http://schemas.microsoft.com/office/drawing/2014/main" id="{92A6384B-33C6-4B9C-A3AB-4BC45CECBAB0}"/>
              </a:ext>
            </a:extLst>
          </p:cNvPr>
          <p:cNvSpPr>
            <a:spLocks noGrp="1"/>
          </p:cNvSpPr>
          <p:nvPr>
            <p:ph type="sldNum" sz="quarter" idx="12"/>
          </p:nvPr>
        </p:nvSpPr>
        <p:spPr/>
        <p:txBody>
          <a:bodyPr/>
          <a:lstStyle/>
          <a:p>
            <a:fld id="{477C7578-46E3-4DC5-9844-CB06902B4F72}" type="slidenum">
              <a:rPr lang="en-US" smtClean="0"/>
              <a:t>31</a:t>
            </a:fld>
            <a:endParaRPr lang="en-US"/>
          </a:p>
        </p:txBody>
      </p:sp>
      <p:sp>
        <p:nvSpPr>
          <p:cNvPr id="6" name="TextBox 5">
            <a:extLst>
              <a:ext uri="{FF2B5EF4-FFF2-40B4-BE49-F238E27FC236}">
                <a16:creationId xmlns:a16="http://schemas.microsoft.com/office/drawing/2014/main" id="{B16CFDD6-008B-4138-AF10-4C5CC18707AE}"/>
              </a:ext>
            </a:extLst>
          </p:cNvPr>
          <p:cNvSpPr txBox="1"/>
          <p:nvPr/>
        </p:nvSpPr>
        <p:spPr bwMode="gray">
          <a:xfrm>
            <a:off x="865762" y="4327720"/>
            <a:ext cx="9745400" cy="2031325"/>
          </a:xfrm>
          <a:prstGeom prst="rect">
            <a:avLst/>
          </a:prstGeom>
          <a:solidFill>
            <a:srgbClr val="B9EFFF">
              <a:alpha val="60000"/>
            </a:srgbClr>
          </a:solidFill>
        </p:spPr>
        <p:txBody>
          <a:bodyPr wrap="square">
            <a:spAutoFit/>
          </a:bodyPr>
          <a:lstStyle/>
          <a:p>
            <a:r>
              <a:rPr lang="en-US" b="1" u="sng" dirty="0"/>
              <a:t>Suggested questions</a:t>
            </a:r>
          </a:p>
          <a:p>
            <a:pPr marL="285750" indent="-285750">
              <a:buFont typeface="Arial" panose="020B0604020202020204" pitchFamily="34" charset="0"/>
              <a:buChar char="•"/>
            </a:pPr>
            <a:r>
              <a:rPr lang="en-US" dirty="0"/>
              <a:t>How do failures in satisfying fairness requirements lead to lack of robustness?</a:t>
            </a:r>
          </a:p>
          <a:p>
            <a:pPr marL="285750" indent="-285750">
              <a:buFont typeface="Arial" panose="020B0604020202020204" pitchFamily="34" charset="0"/>
              <a:buChar char="•"/>
            </a:pPr>
            <a:r>
              <a:rPr lang="en-US" dirty="0"/>
              <a:t>What type of robustness engineering methods can be used to reify fairness requirements?</a:t>
            </a:r>
          </a:p>
          <a:p>
            <a:pPr marL="285750" indent="-285750">
              <a:buFont typeface="Arial" panose="020B0604020202020204" pitchFamily="34" charset="0"/>
              <a:buChar char="•"/>
            </a:pPr>
            <a:r>
              <a:rPr lang="en-US" dirty="0"/>
              <a:t>How fairness can be achieved by means of Learning to be Safe, Fail-Safe Resilient, Recoverable mechanisms?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97878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6FC392-41CE-D255-EEB8-8FA5B4153AED}"/>
              </a:ext>
            </a:extLst>
          </p:cNvPr>
          <p:cNvSpPr>
            <a:spLocks noGrp="1"/>
          </p:cNvSpPr>
          <p:nvPr>
            <p:ph type="body" sz="quarter" idx="11"/>
          </p:nvPr>
        </p:nvSpPr>
        <p:spPr/>
        <p:txBody>
          <a:bodyPr/>
          <a:lstStyle/>
          <a:p>
            <a:endParaRPr lang="en-US"/>
          </a:p>
        </p:txBody>
      </p:sp>
      <p:sp>
        <p:nvSpPr>
          <p:cNvPr id="5" name="Title 4">
            <a:extLst>
              <a:ext uri="{FF2B5EF4-FFF2-40B4-BE49-F238E27FC236}">
                <a16:creationId xmlns:a16="http://schemas.microsoft.com/office/drawing/2014/main" id="{4955419E-5D80-43F5-034B-6078FB4BE5CB}"/>
              </a:ext>
            </a:extLst>
          </p:cNvPr>
          <p:cNvSpPr>
            <a:spLocks noGrp="1"/>
          </p:cNvSpPr>
          <p:nvPr>
            <p:ph type="ctrTitle"/>
          </p:nvPr>
        </p:nvSpPr>
        <p:spPr/>
        <p:txBody>
          <a:bodyPr/>
          <a:lstStyle/>
          <a:p>
            <a:r>
              <a:rPr lang="pt-BR" dirty="0" err="1"/>
              <a:t>Wicked</a:t>
            </a:r>
            <a:r>
              <a:rPr lang="pt-BR" dirty="0"/>
              <a:t> </a:t>
            </a:r>
            <a:r>
              <a:rPr lang="pt-BR" dirty="0" err="1"/>
              <a:t>Problems</a:t>
            </a:r>
            <a:br>
              <a:rPr lang="pt-BR" dirty="0"/>
            </a:br>
            <a:br>
              <a:rPr lang="en-US" dirty="0"/>
            </a:br>
            <a:r>
              <a:rPr lang="en-US" sz="1800" dirty="0" err="1"/>
              <a:t>Rittel</a:t>
            </a:r>
            <a:r>
              <a:rPr lang="en-US" sz="1800" dirty="0"/>
              <a:t>, H. W. J., &amp; Webber, M. M. (1973). Dilemmas in a general theory of planning. Policy Sciences, 4, 155-169. See page 160.</a:t>
            </a:r>
            <a:endParaRPr lang="en-US" dirty="0"/>
          </a:p>
        </p:txBody>
      </p:sp>
    </p:spTree>
    <p:extLst>
      <p:ext uri="{BB962C8B-B14F-4D97-AF65-F5344CB8AC3E}">
        <p14:creationId xmlns:p14="http://schemas.microsoft.com/office/powerpoint/2010/main" val="12374724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61E33-B608-04CE-8E65-0E6D23626B81}"/>
              </a:ext>
            </a:extLst>
          </p:cNvPr>
          <p:cNvSpPr>
            <a:spLocks noGrp="1"/>
          </p:cNvSpPr>
          <p:nvPr>
            <p:ph type="title"/>
          </p:nvPr>
        </p:nvSpPr>
        <p:spPr/>
        <p:txBody>
          <a:bodyPr/>
          <a:lstStyle/>
          <a:p>
            <a:r>
              <a:rPr lang="pt-BR" dirty="0" err="1"/>
              <a:t>Wicked</a:t>
            </a:r>
            <a:r>
              <a:rPr lang="pt-BR" dirty="0"/>
              <a:t> </a:t>
            </a:r>
            <a:r>
              <a:rPr lang="pt-BR" dirty="0" err="1"/>
              <a:t>Problem</a:t>
            </a:r>
            <a:r>
              <a:rPr lang="pt-BR" dirty="0"/>
              <a:t> </a:t>
            </a:r>
            <a:r>
              <a:rPr lang="en-US" dirty="0"/>
              <a:t>[</a:t>
            </a:r>
            <a:r>
              <a:rPr lang="en-US" dirty="0" err="1"/>
              <a:t>Rittel</a:t>
            </a:r>
            <a:r>
              <a:rPr lang="en-US" dirty="0"/>
              <a:t> &amp; Webber 1973] page 160</a:t>
            </a:r>
          </a:p>
        </p:txBody>
      </p:sp>
      <p:sp>
        <p:nvSpPr>
          <p:cNvPr id="3" name="Content Placeholder 2">
            <a:extLst>
              <a:ext uri="{FF2B5EF4-FFF2-40B4-BE49-F238E27FC236}">
                <a16:creationId xmlns:a16="http://schemas.microsoft.com/office/drawing/2014/main" id="{E4FCC1B6-E950-AB34-F444-5D0888831EB9}"/>
              </a:ext>
            </a:extLst>
          </p:cNvPr>
          <p:cNvSpPr>
            <a:spLocks noGrp="1"/>
          </p:cNvSpPr>
          <p:nvPr>
            <p:ph idx="1"/>
          </p:nvPr>
        </p:nvSpPr>
        <p:spPr>
          <a:xfrm>
            <a:off x="478369" y="1653116"/>
            <a:ext cx="11200601" cy="4751917"/>
          </a:xfrm>
        </p:spPr>
        <p:txBody>
          <a:bodyPr/>
          <a:lstStyle/>
          <a:p>
            <a:r>
              <a:rPr lang="en-US" dirty="0"/>
              <a:t>1. There is no definitive formulation of a wicked problem: </a:t>
            </a:r>
            <a:br>
              <a:rPr lang="en-US" dirty="0"/>
            </a:br>
            <a:r>
              <a:rPr lang="en-US" dirty="0"/>
              <a:t>\\ very unstructured, like ill-posed questions, </a:t>
            </a:r>
            <a:r>
              <a:rPr lang="en-US" dirty="0" err="1"/>
              <a:t>misspecified</a:t>
            </a:r>
            <a:r>
              <a:rPr lang="en-US" dirty="0"/>
              <a:t> queries and exploratory inquiries</a:t>
            </a:r>
            <a:br>
              <a:rPr lang="en-US" dirty="0"/>
            </a:br>
            <a:br>
              <a:rPr lang="en-US" dirty="0"/>
            </a:br>
            <a:r>
              <a:rPr lang="en-US" dirty="0"/>
              <a:t>2. Wicked problems have no “stopping rule” </a:t>
            </a:r>
          </a:p>
          <a:p>
            <a:r>
              <a:rPr lang="en-US" dirty="0"/>
              <a:t>\\ i.e., definitive solution, global optima, etc.</a:t>
            </a:r>
          </a:p>
          <a:p>
            <a:br>
              <a:rPr lang="en-US" dirty="0"/>
            </a:br>
            <a:r>
              <a:rPr lang="en-US" dirty="0"/>
              <a:t>3. Solutions to wicked problems are not "true or false", but either good or bad.</a:t>
            </a:r>
          </a:p>
          <a:p>
            <a:r>
              <a:rPr lang="en-US" dirty="0"/>
              <a:t>\\ a bit cryptic, but I would draw an analogy with the asymmetry between confirmation and disconfirmation of certain empirical claims - one can easily disprove an empirical claim (e.g., “all swans are white”), but one cannot prove it in definite (only increase one's confidence after each unsuccessful disconfirmation attempt). </a:t>
            </a:r>
            <a:br>
              <a:rPr lang="en-US" dirty="0"/>
            </a:br>
            <a:endParaRPr lang="en-US" dirty="0"/>
          </a:p>
          <a:p>
            <a:r>
              <a:rPr lang="en-US" dirty="0"/>
              <a:t>4. There is no immediate and no ultimate test of a solution to a wicked problem</a:t>
            </a:r>
          </a:p>
          <a:p>
            <a:r>
              <a:rPr lang="en-US" dirty="0"/>
              <a:t>\\ so, essentially worse than NP-complete problems...</a:t>
            </a:r>
            <a:br>
              <a:rPr lang="en-US" dirty="0"/>
            </a:br>
            <a:endParaRPr lang="en-US" dirty="0"/>
          </a:p>
          <a:p>
            <a:br>
              <a:rPr lang="en-US" dirty="0"/>
            </a:br>
            <a:endParaRPr lang="en-US" dirty="0"/>
          </a:p>
          <a:p>
            <a:endParaRPr lang="en-US" dirty="0"/>
          </a:p>
        </p:txBody>
      </p:sp>
      <p:sp>
        <p:nvSpPr>
          <p:cNvPr id="4" name="Slide Number Placeholder 3">
            <a:extLst>
              <a:ext uri="{FF2B5EF4-FFF2-40B4-BE49-F238E27FC236}">
                <a16:creationId xmlns:a16="http://schemas.microsoft.com/office/drawing/2014/main" id="{AA6120EC-4031-5388-5F5C-D1E53A5141C2}"/>
              </a:ext>
            </a:extLst>
          </p:cNvPr>
          <p:cNvSpPr>
            <a:spLocks noGrp="1"/>
          </p:cNvSpPr>
          <p:nvPr>
            <p:ph type="sldNum" sz="quarter" idx="12"/>
          </p:nvPr>
        </p:nvSpPr>
        <p:spPr/>
        <p:txBody>
          <a:bodyPr/>
          <a:lstStyle/>
          <a:p>
            <a:fld id="{477C7578-46E3-4DC5-9844-CB06902B4F72}" type="slidenum">
              <a:rPr lang="en-US" smtClean="0"/>
              <a:t>33</a:t>
            </a:fld>
            <a:endParaRPr lang="en-US"/>
          </a:p>
        </p:txBody>
      </p:sp>
    </p:spTree>
    <p:extLst>
      <p:ext uri="{BB962C8B-B14F-4D97-AF65-F5344CB8AC3E}">
        <p14:creationId xmlns:p14="http://schemas.microsoft.com/office/powerpoint/2010/main" val="2867898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DA47-971F-C7EB-D6CD-AA2643D3057B}"/>
              </a:ext>
            </a:extLst>
          </p:cNvPr>
          <p:cNvSpPr>
            <a:spLocks noGrp="1"/>
          </p:cNvSpPr>
          <p:nvPr>
            <p:ph type="title"/>
          </p:nvPr>
        </p:nvSpPr>
        <p:spPr/>
        <p:txBody>
          <a:bodyPr/>
          <a:lstStyle/>
          <a:p>
            <a:r>
              <a:rPr lang="pt-BR" dirty="0" err="1"/>
              <a:t>Wicked</a:t>
            </a:r>
            <a:r>
              <a:rPr lang="pt-BR" dirty="0"/>
              <a:t> </a:t>
            </a:r>
            <a:r>
              <a:rPr lang="pt-BR" dirty="0" err="1"/>
              <a:t>Problem</a:t>
            </a:r>
            <a:r>
              <a:rPr lang="pt-BR" dirty="0"/>
              <a:t> </a:t>
            </a:r>
            <a:r>
              <a:rPr lang="en-US" dirty="0"/>
              <a:t>[</a:t>
            </a:r>
            <a:r>
              <a:rPr lang="en-US" dirty="0" err="1"/>
              <a:t>Rittel</a:t>
            </a:r>
            <a:r>
              <a:rPr lang="en-US" dirty="0"/>
              <a:t> &amp; Webber 1973] page 160</a:t>
            </a:r>
          </a:p>
        </p:txBody>
      </p:sp>
      <p:sp>
        <p:nvSpPr>
          <p:cNvPr id="3" name="Content Placeholder 2">
            <a:extLst>
              <a:ext uri="{FF2B5EF4-FFF2-40B4-BE49-F238E27FC236}">
                <a16:creationId xmlns:a16="http://schemas.microsoft.com/office/drawing/2014/main" id="{FEA93D54-9F81-4659-5E63-E54EF4E61BEA}"/>
              </a:ext>
            </a:extLst>
          </p:cNvPr>
          <p:cNvSpPr>
            <a:spLocks noGrp="1"/>
          </p:cNvSpPr>
          <p:nvPr>
            <p:ph idx="1"/>
          </p:nvPr>
        </p:nvSpPr>
        <p:spPr>
          <a:xfrm>
            <a:off x="478368" y="1653116"/>
            <a:ext cx="11430000" cy="4751917"/>
          </a:xfrm>
        </p:spPr>
        <p:txBody>
          <a:bodyPr/>
          <a:lstStyle/>
          <a:p>
            <a:r>
              <a:rPr lang="en-US" dirty="0"/>
              <a:t>5. Every tentative solution to a wicked problem is a “one-shot operation”, because there is no opportunity to learn by trial and error </a:t>
            </a:r>
            <a:br>
              <a:rPr lang="en-US" dirty="0"/>
            </a:br>
            <a:r>
              <a:rPr lang="en-US" dirty="0"/>
              <a:t>\\ i.e., like the 2nd law of thermodynamics, irreversible process, or in math, non-invertible transformations like surjective mappings, or other types of asymmetry in topology, geometry that collapse dimensions.</a:t>
            </a:r>
          </a:p>
          <a:p>
            <a:endParaRPr lang="en-US" dirty="0"/>
          </a:p>
          <a:p>
            <a:r>
              <a:rPr lang="en-US" dirty="0"/>
              <a:t>6. Wicked problems do not have an enumerable or an exhaustively describable set of potential solutions, nor is there a well-described set of permissible operations that may be incorporated into the plan. \\ consequence of 3 and 4.</a:t>
            </a:r>
            <a:br>
              <a:rPr lang="en-US" dirty="0"/>
            </a:br>
            <a:endParaRPr lang="en-US" dirty="0"/>
          </a:p>
          <a:p>
            <a:r>
              <a:rPr lang="en-US" dirty="0"/>
              <a:t>7. Every wicked problem is essentially unique \\ consequence of 1 and 2.</a:t>
            </a:r>
            <a:br>
              <a:rPr lang="en-US" dirty="0"/>
            </a:br>
            <a:endParaRPr lang="en-US" dirty="0"/>
          </a:p>
          <a:p>
            <a:r>
              <a:rPr lang="en-US" dirty="0"/>
              <a:t>8. Every wicked problem can be considered a symptom of another problem </a:t>
            </a:r>
            <a:br>
              <a:rPr lang="en-US" dirty="0"/>
            </a:br>
            <a:r>
              <a:rPr lang="en-US" dirty="0"/>
              <a:t>\\ so, all is not lost, we just need to decompose it into subproblems...</a:t>
            </a:r>
            <a:br>
              <a:rPr lang="en-US" dirty="0"/>
            </a:br>
            <a:endParaRPr lang="en-US" dirty="0"/>
          </a:p>
          <a:p>
            <a:br>
              <a:rPr lang="en-US" dirty="0"/>
            </a:br>
            <a:endParaRPr lang="en-US" dirty="0"/>
          </a:p>
          <a:p>
            <a:endParaRPr lang="en-US" dirty="0"/>
          </a:p>
        </p:txBody>
      </p:sp>
      <p:sp>
        <p:nvSpPr>
          <p:cNvPr id="4" name="Slide Number Placeholder 3">
            <a:extLst>
              <a:ext uri="{FF2B5EF4-FFF2-40B4-BE49-F238E27FC236}">
                <a16:creationId xmlns:a16="http://schemas.microsoft.com/office/drawing/2014/main" id="{25E84CB1-2B70-E9C0-6511-5AB7218FCBC0}"/>
              </a:ext>
            </a:extLst>
          </p:cNvPr>
          <p:cNvSpPr>
            <a:spLocks noGrp="1"/>
          </p:cNvSpPr>
          <p:nvPr>
            <p:ph type="sldNum" sz="quarter" idx="12"/>
          </p:nvPr>
        </p:nvSpPr>
        <p:spPr/>
        <p:txBody>
          <a:bodyPr/>
          <a:lstStyle/>
          <a:p>
            <a:fld id="{477C7578-46E3-4DC5-9844-CB06902B4F72}" type="slidenum">
              <a:rPr lang="en-US" smtClean="0"/>
              <a:t>34</a:t>
            </a:fld>
            <a:endParaRPr lang="en-US"/>
          </a:p>
        </p:txBody>
      </p:sp>
    </p:spTree>
    <p:extLst>
      <p:ext uri="{BB962C8B-B14F-4D97-AF65-F5344CB8AC3E}">
        <p14:creationId xmlns:p14="http://schemas.microsoft.com/office/powerpoint/2010/main" val="969744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300F-5CFE-89D0-8144-FB2A9C4E4D76}"/>
              </a:ext>
            </a:extLst>
          </p:cNvPr>
          <p:cNvSpPr>
            <a:spLocks noGrp="1"/>
          </p:cNvSpPr>
          <p:nvPr>
            <p:ph type="title"/>
          </p:nvPr>
        </p:nvSpPr>
        <p:spPr/>
        <p:txBody>
          <a:bodyPr/>
          <a:lstStyle/>
          <a:p>
            <a:r>
              <a:rPr lang="pt-BR" dirty="0" err="1"/>
              <a:t>Wicked</a:t>
            </a:r>
            <a:r>
              <a:rPr lang="pt-BR" dirty="0"/>
              <a:t> </a:t>
            </a:r>
            <a:r>
              <a:rPr lang="pt-BR" dirty="0" err="1"/>
              <a:t>Problem</a:t>
            </a:r>
            <a:r>
              <a:rPr lang="pt-BR" dirty="0"/>
              <a:t> </a:t>
            </a:r>
            <a:r>
              <a:rPr lang="en-US" dirty="0"/>
              <a:t>[</a:t>
            </a:r>
            <a:r>
              <a:rPr lang="en-US" dirty="0" err="1"/>
              <a:t>Rittel</a:t>
            </a:r>
            <a:r>
              <a:rPr lang="en-US" dirty="0"/>
              <a:t> &amp; Webber 1973] page 160</a:t>
            </a:r>
          </a:p>
        </p:txBody>
      </p:sp>
      <p:sp>
        <p:nvSpPr>
          <p:cNvPr id="3" name="Content Placeholder 2">
            <a:extLst>
              <a:ext uri="{FF2B5EF4-FFF2-40B4-BE49-F238E27FC236}">
                <a16:creationId xmlns:a16="http://schemas.microsoft.com/office/drawing/2014/main" id="{B8605D70-D429-BEAE-7034-93F50A2A3022}"/>
              </a:ext>
            </a:extLst>
          </p:cNvPr>
          <p:cNvSpPr>
            <a:spLocks noGrp="1"/>
          </p:cNvSpPr>
          <p:nvPr>
            <p:ph idx="1"/>
          </p:nvPr>
        </p:nvSpPr>
        <p:spPr/>
        <p:txBody>
          <a:bodyPr/>
          <a:lstStyle/>
          <a:p>
            <a:r>
              <a:rPr lang="en-US" dirty="0"/>
              <a:t>9. The existence of a discrepancy representing a wicked problem can be</a:t>
            </a:r>
            <a:br>
              <a:rPr lang="en-US" dirty="0"/>
            </a:br>
            <a:r>
              <a:rPr lang="en-US" dirty="0"/>
              <a:t>explained in numerous ways. The choice of explanation determines the nature of the problem's resolution </a:t>
            </a:r>
          </a:p>
          <a:p>
            <a:r>
              <a:rPr lang="en-US" dirty="0"/>
              <a:t>\\ Consequence of 4. Multiple explanations means implies an impossibility to falsify our models purely on experience/data, but we still can have attribute more confidence on certain explanations than others.</a:t>
            </a:r>
            <a:br>
              <a:rPr lang="en-US" dirty="0"/>
            </a:br>
            <a:endParaRPr lang="en-US" dirty="0"/>
          </a:p>
          <a:p>
            <a:r>
              <a:rPr lang="en-US" dirty="0"/>
              <a:t>10. The planner has no “right to be wrong”</a:t>
            </a:r>
          </a:p>
          <a:p>
            <a:r>
              <a:rPr lang="en-US" dirty="0"/>
              <a:t>\\ Although most scientists are indulged </a:t>
            </a:r>
            <a:r>
              <a:rPr lang="en-US" dirty="0" err="1"/>
              <a:t>w.r.t.</a:t>
            </a:r>
            <a:r>
              <a:rPr lang="en-US" dirty="0"/>
              <a:t> to their mistakes, this is not true for all researchers. Take research in engineering and medical sciences, where failures frequently cause irreparable harm. </a:t>
            </a:r>
          </a:p>
          <a:p>
            <a:endParaRPr lang="en-US" dirty="0"/>
          </a:p>
        </p:txBody>
      </p:sp>
      <p:sp>
        <p:nvSpPr>
          <p:cNvPr id="4" name="Slide Number Placeholder 3">
            <a:extLst>
              <a:ext uri="{FF2B5EF4-FFF2-40B4-BE49-F238E27FC236}">
                <a16:creationId xmlns:a16="http://schemas.microsoft.com/office/drawing/2014/main" id="{37E30F10-86CA-5A54-527C-C930C9EED81F}"/>
              </a:ext>
            </a:extLst>
          </p:cNvPr>
          <p:cNvSpPr>
            <a:spLocks noGrp="1"/>
          </p:cNvSpPr>
          <p:nvPr>
            <p:ph type="sldNum" sz="quarter" idx="12"/>
          </p:nvPr>
        </p:nvSpPr>
        <p:spPr/>
        <p:txBody>
          <a:bodyPr/>
          <a:lstStyle/>
          <a:p>
            <a:fld id="{477C7578-46E3-4DC5-9844-CB06902B4F72}" type="slidenum">
              <a:rPr lang="en-US" smtClean="0"/>
              <a:t>35</a:t>
            </a:fld>
            <a:endParaRPr lang="en-US" dirty="0"/>
          </a:p>
        </p:txBody>
      </p:sp>
    </p:spTree>
    <p:extLst>
      <p:ext uri="{BB962C8B-B14F-4D97-AF65-F5344CB8AC3E}">
        <p14:creationId xmlns:p14="http://schemas.microsoft.com/office/powerpoint/2010/main" val="2288660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ltLang="x-none" b="1" dirty="0">
                <a:ea typeface="ＭＳ Ｐゴシック" charset="-128"/>
              </a:rPr>
              <a:t>Statistical Modeling</a:t>
            </a:r>
            <a:br>
              <a:rPr lang="en-US" altLang="x-none" sz="3200" b="1" dirty="0">
                <a:ea typeface="ＭＳ Ｐゴシック" charset="-128"/>
              </a:rPr>
            </a:br>
            <a:r>
              <a:rPr lang="en-US" altLang="x-none" sz="3200" b="1" dirty="0">
                <a:ea typeface="ＭＳ Ｐゴシック" charset="-128"/>
              </a:rPr>
              <a:t>hypotheses and models</a:t>
            </a:r>
          </a:p>
        </p:txBody>
      </p:sp>
      <p:sp>
        <p:nvSpPr>
          <p:cNvPr id="26" name="Rectangle 3"/>
          <p:cNvSpPr txBox="1">
            <a:spLocks noChangeArrowheads="1"/>
          </p:cNvSpPr>
          <p:nvPr/>
        </p:nvSpPr>
        <p:spPr bwMode="auto">
          <a:xfrm>
            <a:off x="2220587" y="1222267"/>
            <a:ext cx="8231187" cy="5369768"/>
          </a:xfrm>
          <a:prstGeom prst="rect">
            <a:avLst/>
          </a:prstGeom>
          <a:noFill/>
          <a:ln w="9525">
            <a:noFill/>
            <a:miter lim="800000"/>
            <a:headEnd/>
            <a:tailEnd/>
          </a:ln>
        </p:spPr>
        <p:txBody>
          <a:bodyPr lIns="0" tIns="0" rIns="0" bIns="0"/>
          <a:lstStyle/>
          <a:p>
            <a:pPr marL="442913" lvl="1" indent="-263525">
              <a:lnSpc>
                <a:spcPct val="115000"/>
              </a:lnSpc>
              <a:spcBef>
                <a:spcPct val="30000"/>
              </a:spcBef>
              <a:buClr>
                <a:schemeClr val="accent1"/>
              </a:buClr>
              <a:buFont typeface="Arial" pitchFamily="-112" charset="0"/>
              <a:buChar char="■"/>
              <a:defRPr/>
            </a:pPr>
            <a:endParaRPr lang="en-US" sz="2000" kern="0" dirty="0">
              <a:ea typeface="ＭＳ Ｐゴシック" pitchFamily="-112" charset="-128"/>
            </a:endParaRPr>
          </a:p>
        </p:txBody>
      </p:sp>
      <p:sp>
        <p:nvSpPr>
          <p:cNvPr id="29699" name="Slide Number Placeholder 8"/>
          <p:cNvSpPr>
            <a:spLocks noGrp="1"/>
          </p:cNvSpPr>
          <p:nvPr>
            <p:ph type="sldNum" sz="quarter" idx="11"/>
          </p:nvPr>
        </p:nvSpPr>
        <p:spPr>
          <a:xfrm>
            <a:off x="11042026" y="5022804"/>
            <a:ext cx="547688"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30000"/>
              </a:spcBef>
              <a:defRPr>
                <a:solidFill>
                  <a:schemeClr val="tx1"/>
                </a:solidFill>
                <a:latin typeface="Verdana" charset="0"/>
                <a:ea typeface="ＭＳ Ｐゴシック" charset="-128"/>
              </a:defRPr>
            </a:lvl1pPr>
            <a:lvl2pPr marL="37931725" indent="-37474525">
              <a:lnSpc>
                <a:spcPct val="115000"/>
              </a:lnSpc>
              <a:spcBef>
                <a:spcPct val="30000"/>
              </a:spcBef>
              <a:buClr>
                <a:schemeClr val="accent1"/>
              </a:buClr>
              <a:buFont typeface="Arial" charset="0"/>
              <a:buChar char="■"/>
              <a:defRPr>
                <a:solidFill>
                  <a:schemeClr val="tx1"/>
                </a:solidFill>
                <a:latin typeface="Verdana" charset="0"/>
                <a:ea typeface="ＭＳ Ｐゴシック" charset="-128"/>
              </a:defRPr>
            </a:lvl2pPr>
            <a:lvl3pPr marL="893763" indent="-261938">
              <a:lnSpc>
                <a:spcPct val="115000"/>
              </a:lnSpc>
              <a:spcBef>
                <a:spcPct val="30000"/>
              </a:spcBef>
              <a:buClr>
                <a:schemeClr val="accent1"/>
              </a:buClr>
              <a:buFont typeface="Arial" charset="0"/>
              <a:buChar char="□"/>
              <a:defRPr>
                <a:solidFill>
                  <a:schemeClr val="tx1"/>
                </a:solidFill>
                <a:latin typeface="Verdana" charset="0"/>
                <a:ea typeface="ＭＳ Ｐゴシック" charset="-128"/>
              </a:defRPr>
            </a:lvl3pPr>
            <a:lvl4pPr marL="1643063" indent="-228600">
              <a:spcBef>
                <a:spcPct val="20000"/>
              </a:spcBef>
              <a:buChar char="–"/>
              <a:defRPr>
                <a:solidFill>
                  <a:schemeClr val="tx1"/>
                </a:solidFill>
                <a:latin typeface="Verdana" charset="0"/>
                <a:ea typeface="ＭＳ Ｐゴシック" charset="-128"/>
              </a:defRPr>
            </a:lvl4pPr>
            <a:lvl5pPr marL="2057400" indent="-228600">
              <a:spcBef>
                <a:spcPct val="20000"/>
              </a:spcBef>
              <a:buChar char="»"/>
              <a:defRPr>
                <a:solidFill>
                  <a:schemeClr val="tx1"/>
                </a:solidFill>
                <a:latin typeface="Verdana" charset="0"/>
                <a:ea typeface="ＭＳ Ｐゴシック" charset="-128"/>
              </a:defRPr>
            </a:lvl5pPr>
            <a:lvl6pPr marL="2514600" indent="-228600" eaLnBrk="0" fontAlgn="base" hangingPunct="0">
              <a:spcBef>
                <a:spcPct val="20000"/>
              </a:spcBef>
              <a:spcAft>
                <a:spcPct val="0"/>
              </a:spcAft>
              <a:buChar char="»"/>
              <a:defRPr>
                <a:solidFill>
                  <a:schemeClr val="tx1"/>
                </a:solidFill>
                <a:latin typeface="Verdana" charset="0"/>
                <a:ea typeface="ＭＳ Ｐゴシック" charset="-128"/>
              </a:defRPr>
            </a:lvl6pPr>
            <a:lvl7pPr marL="2971800" indent="-228600" eaLnBrk="0" fontAlgn="base" hangingPunct="0">
              <a:spcBef>
                <a:spcPct val="20000"/>
              </a:spcBef>
              <a:spcAft>
                <a:spcPct val="0"/>
              </a:spcAft>
              <a:buChar char="»"/>
              <a:defRPr>
                <a:solidFill>
                  <a:schemeClr val="tx1"/>
                </a:solidFill>
                <a:latin typeface="Verdana" charset="0"/>
                <a:ea typeface="ＭＳ Ｐゴシック" charset="-128"/>
              </a:defRPr>
            </a:lvl7pPr>
            <a:lvl8pPr marL="3429000" indent="-228600" eaLnBrk="0" fontAlgn="base" hangingPunct="0">
              <a:spcBef>
                <a:spcPct val="20000"/>
              </a:spcBef>
              <a:spcAft>
                <a:spcPct val="0"/>
              </a:spcAft>
              <a:buChar char="»"/>
              <a:defRPr>
                <a:solidFill>
                  <a:schemeClr val="tx1"/>
                </a:solidFill>
                <a:latin typeface="Verdana" charset="0"/>
                <a:ea typeface="ＭＳ Ｐゴシック" charset="-128"/>
              </a:defRPr>
            </a:lvl8pPr>
            <a:lvl9pPr marL="3886200" indent="-228600" eaLnBrk="0" fontAlgn="base" hangingPunct="0">
              <a:spcBef>
                <a:spcPct val="20000"/>
              </a:spcBef>
              <a:spcAft>
                <a:spcPct val="0"/>
              </a:spcAft>
              <a:buChar char="»"/>
              <a:defRPr>
                <a:solidFill>
                  <a:schemeClr val="tx1"/>
                </a:solidFill>
                <a:latin typeface="Verdana" charset="0"/>
                <a:ea typeface="ＭＳ Ｐゴシック" charset="-128"/>
              </a:defRPr>
            </a:lvl9pPr>
          </a:lstStyle>
          <a:p>
            <a:pPr>
              <a:lnSpc>
                <a:spcPct val="100000"/>
              </a:lnSpc>
              <a:spcBef>
                <a:spcPct val="0"/>
              </a:spcBef>
            </a:pPr>
            <a:fld id="{0CB454BF-4883-E44C-B26B-91FE8170EC76}" type="slidenum">
              <a:rPr lang="de-DE" altLang="x-none" b="0" smtClean="0">
                <a:latin typeface="+mn-lt"/>
                <a:ea typeface="+mn-ea"/>
              </a:rPr>
              <a:pPr>
                <a:lnSpc>
                  <a:spcPct val="100000"/>
                </a:lnSpc>
                <a:spcBef>
                  <a:spcPct val="0"/>
                </a:spcBef>
              </a:pPr>
              <a:t>36</a:t>
            </a:fld>
            <a:endParaRPr lang="de-DE" altLang="x-none" b="0" dirty="0">
              <a:latin typeface="+mn-lt"/>
              <a:ea typeface="+mn-ea"/>
            </a:endParaRPr>
          </a:p>
        </p:txBody>
      </p:sp>
      <p:sp>
        <p:nvSpPr>
          <p:cNvPr id="3" name="Oval 2">
            <a:extLst>
              <a:ext uri="{FF2B5EF4-FFF2-40B4-BE49-F238E27FC236}">
                <a16:creationId xmlns:a16="http://schemas.microsoft.com/office/drawing/2014/main" id="{6711A895-51B7-4FB0-BC6F-CF688CDB7A27}"/>
              </a:ext>
            </a:extLst>
          </p:cNvPr>
          <p:cNvSpPr/>
          <p:nvPr/>
        </p:nvSpPr>
        <p:spPr>
          <a:xfrm>
            <a:off x="2737471" y="2593607"/>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H0</a:t>
            </a:r>
          </a:p>
        </p:txBody>
      </p:sp>
      <p:sp>
        <p:nvSpPr>
          <p:cNvPr id="8" name="Oval 7">
            <a:extLst>
              <a:ext uri="{FF2B5EF4-FFF2-40B4-BE49-F238E27FC236}">
                <a16:creationId xmlns:a16="http://schemas.microsoft.com/office/drawing/2014/main" id="{2859CF79-D2E2-4AAE-8122-252B77FC3FBF}"/>
              </a:ext>
            </a:extLst>
          </p:cNvPr>
          <p:cNvSpPr/>
          <p:nvPr/>
        </p:nvSpPr>
        <p:spPr>
          <a:xfrm>
            <a:off x="2737471" y="4721440"/>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H1</a:t>
            </a:r>
          </a:p>
        </p:txBody>
      </p:sp>
      <p:sp>
        <p:nvSpPr>
          <p:cNvPr id="9" name="Oval 8">
            <a:extLst>
              <a:ext uri="{FF2B5EF4-FFF2-40B4-BE49-F238E27FC236}">
                <a16:creationId xmlns:a16="http://schemas.microsoft.com/office/drawing/2014/main" id="{C0E27765-7AA4-4B61-87E9-AE2535B4C4B4}"/>
              </a:ext>
            </a:extLst>
          </p:cNvPr>
          <p:cNvSpPr/>
          <p:nvPr/>
        </p:nvSpPr>
        <p:spPr>
          <a:xfrm>
            <a:off x="5048828" y="195907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Process-A</a:t>
            </a:r>
          </a:p>
        </p:txBody>
      </p:sp>
      <p:sp>
        <p:nvSpPr>
          <p:cNvPr id="10" name="Oval 9">
            <a:extLst>
              <a:ext uri="{FF2B5EF4-FFF2-40B4-BE49-F238E27FC236}">
                <a16:creationId xmlns:a16="http://schemas.microsoft.com/office/drawing/2014/main" id="{16C78D3C-0E94-4A91-9FAD-EBBDE777D7EC}"/>
              </a:ext>
            </a:extLst>
          </p:cNvPr>
          <p:cNvSpPr/>
          <p:nvPr/>
        </p:nvSpPr>
        <p:spPr>
          <a:xfrm>
            <a:off x="5027057" y="425338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Process-C</a:t>
            </a:r>
          </a:p>
        </p:txBody>
      </p:sp>
      <p:sp>
        <p:nvSpPr>
          <p:cNvPr id="11" name="Oval 10">
            <a:extLst>
              <a:ext uri="{FF2B5EF4-FFF2-40B4-BE49-F238E27FC236}">
                <a16:creationId xmlns:a16="http://schemas.microsoft.com/office/drawing/2014/main" id="{3863DF6B-65DF-419E-B511-3C77C220A73E}"/>
              </a:ext>
            </a:extLst>
          </p:cNvPr>
          <p:cNvSpPr/>
          <p:nvPr/>
        </p:nvSpPr>
        <p:spPr>
          <a:xfrm>
            <a:off x="5065277" y="5517232"/>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Process-D</a:t>
            </a:r>
          </a:p>
        </p:txBody>
      </p:sp>
      <p:sp>
        <p:nvSpPr>
          <p:cNvPr id="12" name="Oval 11">
            <a:extLst>
              <a:ext uri="{FF2B5EF4-FFF2-40B4-BE49-F238E27FC236}">
                <a16:creationId xmlns:a16="http://schemas.microsoft.com/office/drawing/2014/main" id="{87BF7405-598D-4F9A-A031-0F119302D5DF}"/>
              </a:ext>
            </a:extLst>
          </p:cNvPr>
          <p:cNvSpPr/>
          <p:nvPr/>
        </p:nvSpPr>
        <p:spPr>
          <a:xfrm>
            <a:off x="7906971" y="3884051"/>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Model-Y</a:t>
            </a:r>
          </a:p>
        </p:txBody>
      </p:sp>
      <p:sp>
        <p:nvSpPr>
          <p:cNvPr id="13" name="Oval 12">
            <a:extLst>
              <a:ext uri="{FF2B5EF4-FFF2-40B4-BE49-F238E27FC236}">
                <a16:creationId xmlns:a16="http://schemas.microsoft.com/office/drawing/2014/main" id="{31EA0A43-B2A0-4D48-A61F-9EDB6A0E0C0B}"/>
              </a:ext>
            </a:extLst>
          </p:cNvPr>
          <p:cNvSpPr/>
          <p:nvPr/>
        </p:nvSpPr>
        <p:spPr>
          <a:xfrm>
            <a:off x="7930522" y="2580252"/>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Model-X</a:t>
            </a:r>
          </a:p>
        </p:txBody>
      </p:sp>
      <p:cxnSp>
        <p:nvCxnSpPr>
          <p:cNvPr id="6" name="Connector: Elbow 5">
            <a:extLst>
              <a:ext uri="{FF2B5EF4-FFF2-40B4-BE49-F238E27FC236}">
                <a16:creationId xmlns:a16="http://schemas.microsoft.com/office/drawing/2014/main" id="{B2D229FA-6C2C-4986-8A23-81BE31920638}"/>
              </a:ext>
            </a:extLst>
          </p:cNvPr>
          <p:cNvCxnSpPr>
            <a:stCxn id="3" idx="6"/>
            <a:endCxn id="9" idx="2"/>
          </p:cNvCxnSpPr>
          <p:nvPr/>
        </p:nvCxnSpPr>
        <p:spPr>
          <a:xfrm flipV="1">
            <a:off x="4465663" y="2427131"/>
            <a:ext cx="583164" cy="634529"/>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16" name="Connector: Elbow 15">
            <a:extLst>
              <a:ext uri="{FF2B5EF4-FFF2-40B4-BE49-F238E27FC236}">
                <a16:creationId xmlns:a16="http://schemas.microsoft.com/office/drawing/2014/main" id="{CEC86E4B-AD40-4C1D-A84F-ECCEE2920F15}"/>
              </a:ext>
            </a:extLst>
          </p:cNvPr>
          <p:cNvCxnSpPr>
            <a:stCxn id="8" idx="6"/>
            <a:endCxn id="11" idx="2"/>
          </p:cNvCxnSpPr>
          <p:nvPr/>
        </p:nvCxnSpPr>
        <p:spPr>
          <a:xfrm>
            <a:off x="4465664" y="5189492"/>
            <a:ext cx="599613" cy="795792"/>
          </a:xfrm>
          <a:prstGeom prst="bentConnector3">
            <a:avLst>
              <a:gd name="adj1" fmla="val 44649"/>
            </a:avLst>
          </a:prstGeom>
          <a:ln>
            <a:tailEnd type="triangle"/>
          </a:ln>
        </p:spPr>
        <p:style>
          <a:lnRef idx="1">
            <a:schemeClr val="accent4"/>
          </a:lnRef>
          <a:fillRef idx="2">
            <a:schemeClr val="accent4"/>
          </a:fillRef>
          <a:effectRef idx="1">
            <a:schemeClr val="accent4"/>
          </a:effectRef>
          <a:fontRef idx="minor">
            <a:schemeClr val="dk1"/>
          </a:fontRef>
        </p:style>
      </p:cxnSp>
      <p:sp>
        <p:nvSpPr>
          <p:cNvPr id="24" name="Oval 23">
            <a:extLst>
              <a:ext uri="{FF2B5EF4-FFF2-40B4-BE49-F238E27FC236}">
                <a16:creationId xmlns:a16="http://schemas.microsoft.com/office/drawing/2014/main" id="{43E99B90-6CA1-4EA0-B78F-BF3E374AD71F}"/>
              </a:ext>
            </a:extLst>
          </p:cNvPr>
          <p:cNvSpPr/>
          <p:nvPr/>
        </p:nvSpPr>
        <p:spPr>
          <a:xfrm>
            <a:off x="7906971" y="5321345"/>
            <a:ext cx="1728192"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Model-Z</a:t>
            </a:r>
          </a:p>
        </p:txBody>
      </p:sp>
      <p:cxnSp>
        <p:nvCxnSpPr>
          <p:cNvPr id="30" name="Straight Arrow Connector 29">
            <a:extLst>
              <a:ext uri="{FF2B5EF4-FFF2-40B4-BE49-F238E27FC236}">
                <a16:creationId xmlns:a16="http://schemas.microsoft.com/office/drawing/2014/main" id="{D6C806ED-CA47-4777-98B7-63EC2737DF8F}"/>
              </a:ext>
            </a:extLst>
          </p:cNvPr>
          <p:cNvCxnSpPr>
            <a:stCxn id="11" idx="6"/>
            <a:endCxn id="12" idx="2"/>
          </p:cNvCxnSpPr>
          <p:nvPr/>
        </p:nvCxnSpPr>
        <p:spPr>
          <a:xfrm flipV="1">
            <a:off x="7033733" y="4352104"/>
            <a:ext cx="873238" cy="1633181"/>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33" name="Straight Arrow Connector 32">
            <a:extLst>
              <a:ext uri="{FF2B5EF4-FFF2-40B4-BE49-F238E27FC236}">
                <a16:creationId xmlns:a16="http://schemas.microsoft.com/office/drawing/2014/main" id="{59441990-1A5E-45EB-82E1-859D43706F8A}"/>
              </a:ext>
            </a:extLst>
          </p:cNvPr>
          <p:cNvCxnSpPr>
            <a:cxnSpLocks/>
            <a:stCxn id="9" idx="6"/>
            <a:endCxn id="12" idx="2"/>
          </p:cNvCxnSpPr>
          <p:nvPr/>
        </p:nvCxnSpPr>
        <p:spPr>
          <a:xfrm>
            <a:off x="7017285" y="2427131"/>
            <a:ext cx="889687" cy="1924973"/>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36" name="Connector: Elbow 35">
            <a:extLst>
              <a:ext uri="{FF2B5EF4-FFF2-40B4-BE49-F238E27FC236}">
                <a16:creationId xmlns:a16="http://schemas.microsoft.com/office/drawing/2014/main" id="{412F5BA7-E914-4B8A-90EF-ECA6A0F1D7AB}"/>
              </a:ext>
            </a:extLst>
          </p:cNvPr>
          <p:cNvCxnSpPr>
            <a:cxnSpLocks/>
            <a:stCxn id="8" idx="6"/>
            <a:endCxn id="10" idx="2"/>
          </p:cNvCxnSpPr>
          <p:nvPr/>
        </p:nvCxnSpPr>
        <p:spPr>
          <a:xfrm flipV="1">
            <a:off x="4465664" y="4721440"/>
            <a:ext cx="561393" cy="468052"/>
          </a:xfrm>
          <a:prstGeom prst="bentConnector3">
            <a:avLst>
              <a:gd name="adj1" fmla="val 50000"/>
            </a:avLst>
          </a:prstGeom>
          <a:ln>
            <a:tailEnd type="triangle"/>
          </a:ln>
        </p:spPr>
        <p:style>
          <a:lnRef idx="1">
            <a:schemeClr val="accent4"/>
          </a:lnRef>
          <a:fillRef idx="2">
            <a:schemeClr val="accent4"/>
          </a:fillRef>
          <a:effectRef idx="1">
            <a:schemeClr val="accent4"/>
          </a:effectRef>
          <a:fontRef idx="minor">
            <a:schemeClr val="dk1"/>
          </a:fontRef>
        </p:style>
      </p:cxnSp>
      <p:cxnSp>
        <p:nvCxnSpPr>
          <p:cNvPr id="41" name="Straight Arrow Connector 40">
            <a:extLst>
              <a:ext uri="{FF2B5EF4-FFF2-40B4-BE49-F238E27FC236}">
                <a16:creationId xmlns:a16="http://schemas.microsoft.com/office/drawing/2014/main" id="{C7AD3EE5-80AD-4CEE-8596-05C7E812EF66}"/>
              </a:ext>
            </a:extLst>
          </p:cNvPr>
          <p:cNvCxnSpPr>
            <a:cxnSpLocks/>
            <a:stCxn id="10" idx="6"/>
            <a:endCxn id="24" idx="2"/>
          </p:cNvCxnSpPr>
          <p:nvPr/>
        </p:nvCxnSpPr>
        <p:spPr>
          <a:xfrm>
            <a:off x="6995513" y="4721441"/>
            <a:ext cx="911458" cy="1067957"/>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sp>
        <p:nvSpPr>
          <p:cNvPr id="46" name="Oval 45">
            <a:extLst>
              <a:ext uri="{FF2B5EF4-FFF2-40B4-BE49-F238E27FC236}">
                <a16:creationId xmlns:a16="http://schemas.microsoft.com/office/drawing/2014/main" id="{24C33DEC-55D7-46A0-AC1D-3FDA01576CF4}"/>
              </a:ext>
            </a:extLst>
          </p:cNvPr>
          <p:cNvSpPr/>
          <p:nvPr/>
        </p:nvSpPr>
        <p:spPr>
          <a:xfrm>
            <a:off x="5048978" y="3115918"/>
            <a:ext cx="1968457" cy="936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Process-B</a:t>
            </a:r>
          </a:p>
        </p:txBody>
      </p:sp>
      <p:cxnSp>
        <p:nvCxnSpPr>
          <p:cNvPr id="47" name="Straight Arrow Connector 46">
            <a:extLst>
              <a:ext uri="{FF2B5EF4-FFF2-40B4-BE49-F238E27FC236}">
                <a16:creationId xmlns:a16="http://schemas.microsoft.com/office/drawing/2014/main" id="{46675771-22A0-4F5D-B0D7-EF6BD714A42D}"/>
              </a:ext>
            </a:extLst>
          </p:cNvPr>
          <p:cNvCxnSpPr>
            <a:cxnSpLocks/>
            <a:stCxn id="46" idx="6"/>
            <a:endCxn id="13" idx="2"/>
          </p:cNvCxnSpPr>
          <p:nvPr/>
        </p:nvCxnSpPr>
        <p:spPr>
          <a:xfrm flipV="1">
            <a:off x="7017434" y="3048304"/>
            <a:ext cx="913088" cy="535666"/>
          </a:xfrm>
          <a:prstGeom prst="straightConnector1">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cxnSp>
      <p:cxnSp>
        <p:nvCxnSpPr>
          <p:cNvPr id="53" name="Connector: Elbow 52">
            <a:extLst>
              <a:ext uri="{FF2B5EF4-FFF2-40B4-BE49-F238E27FC236}">
                <a16:creationId xmlns:a16="http://schemas.microsoft.com/office/drawing/2014/main" id="{7EE2049E-8F06-47F1-95CA-B87FDE68DBD1}"/>
              </a:ext>
            </a:extLst>
          </p:cNvPr>
          <p:cNvCxnSpPr>
            <a:cxnSpLocks/>
            <a:stCxn id="3" idx="6"/>
            <a:endCxn id="46" idx="2"/>
          </p:cNvCxnSpPr>
          <p:nvPr/>
        </p:nvCxnSpPr>
        <p:spPr>
          <a:xfrm>
            <a:off x="4465663" y="3061660"/>
            <a:ext cx="583314" cy="522311"/>
          </a:xfrm>
          <a:prstGeom prst="bentConnector3">
            <a:avLst/>
          </a:prstGeom>
          <a:ln>
            <a:tailEnd type="triangle"/>
          </a:ln>
        </p:spPr>
        <p:style>
          <a:lnRef idx="1">
            <a:schemeClr val="accent4"/>
          </a:lnRef>
          <a:fillRef idx="2">
            <a:schemeClr val="accent4"/>
          </a:fillRef>
          <a:effectRef idx="1">
            <a:schemeClr val="accent4"/>
          </a:effectRef>
          <a:fontRef idx="minor">
            <a:schemeClr val="dk1"/>
          </a:fontRef>
        </p:style>
      </p:cxnSp>
      <p:sp>
        <p:nvSpPr>
          <p:cNvPr id="55" name="TextBox 54">
            <a:extLst>
              <a:ext uri="{FF2B5EF4-FFF2-40B4-BE49-F238E27FC236}">
                <a16:creationId xmlns:a16="http://schemas.microsoft.com/office/drawing/2014/main" id="{40A88473-9CA9-406D-98DA-9A57A4A0BB43}"/>
              </a:ext>
            </a:extLst>
          </p:cNvPr>
          <p:cNvSpPr txBox="1"/>
          <p:nvPr/>
        </p:nvSpPr>
        <p:spPr>
          <a:xfrm>
            <a:off x="2794549" y="1372812"/>
            <a:ext cx="1596912" cy="400110"/>
          </a:xfrm>
          <a:prstGeom prst="rect">
            <a:avLst/>
          </a:prstGeom>
          <a:noFill/>
        </p:spPr>
        <p:txBody>
          <a:bodyPr wrap="none" rtlCol="0">
            <a:spAutoFit/>
          </a:bodyPr>
          <a:lstStyle/>
          <a:p>
            <a:r>
              <a:rPr lang="en-US" sz="2000" dirty="0"/>
              <a:t>Hypothesis</a:t>
            </a:r>
          </a:p>
        </p:txBody>
      </p:sp>
      <p:sp>
        <p:nvSpPr>
          <p:cNvPr id="58" name="TextBox 57">
            <a:extLst>
              <a:ext uri="{FF2B5EF4-FFF2-40B4-BE49-F238E27FC236}">
                <a16:creationId xmlns:a16="http://schemas.microsoft.com/office/drawing/2014/main" id="{3AC8A51E-0EDA-42C3-8C67-11413AD90C05}"/>
              </a:ext>
            </a:extLst>
          </p:cNvPr>
          <p:cNvSpPr txBox="1"/>
          <p:nvPr/>
        </p:nvSpPr>
        <p:spPr>
          <a:xfrm>
            <a:off x="5070965" y="1363430"/>
            <a:ext cx="1999265" cy="400110"/>
          </a:xfrm>
          <a:prstGeom prst="rect">
            <a:avLst/>
          </a:prstGeom>
          <a:noFill/>
        </p:spPr>
        <p:txBody>
          <a:bodyPr wrap="none" rtlCol="0">
            <a:spAutoFit/>
          </a:bodyPr>
          <a:lstStyle/>
          <a:p>
            <a:r>
              <a:rPr lang="en-US" sz="2000" dirty="0"/>
              <a:t>Process Model</a:t>
            </a:r>
          </a:p>
        </p:txBody>
      </p:sp>
      <p:sp>
        <p:nvSpPr>
          <p:cNvPr id="59" name="TextBox 58">
            <a:extLst>
              <a:ext uri="{FF2B5EF4-FFF2-40B4-BE49-F238E27FC236}">
                <a16:creationId xmlns:a16="http://schemas.microsoft.com/office/drawing/2014/main" id="{43E34B8C-5C8A-4C53-9003-07352CD5D1E7}"/>
              </a:ext>
            </a:extLst>
          </p:cNvPr>
          <p:cNvSpPr txBox="1"/>
          <p:nvPr/>
        </p:nvSpPr>
        <p:spPr>
          <a:xfrm>
            <a:off x="7762929" y="1352364"/>
            <a:ext cx="2292615" cy="400110"/>
          </a:xfrm>
          <a:prstGeom prst="rect">
            <a:avLst/>
          </a:prstGeom>
          <a:noFill/>
        </p:spPr>
        <p:txBody>
          <a:bodyPr wrap="none" rtlCol="0">
            <a:spAutoFit/>
          </a:bodyPr>
          <a:lstStyle/>
          <a:p>
            <a:r>
              <a:rPr lang="en-US" sz="2000" dirty="0"/>
              <a:t>Statistical Model</a:t>
            </a:r>
          </a:p>
        </p:txBody>
      </p:sp>
    </p:spTree>
    <p:extLst>
      <p:ext uri="{BB962C8B-B14F-4D97-AF65-F5344CB8AC3E}">
        <p14:creationId xmlns:p14="http://schemas.microsoft.com/office/powerpoint/2010/main" val="63174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ltLang="x-none" b="1" dirty="0">
                <a:ea typeface="ＭＳ Ｐゴシック" charset="-128"/>
              </a:rPr>
              <a:t>Statistical Modeling</a:t>
            </a:r>
            <a:br>
              <a:rPr lang="en-US" altLang="x-none" sz="3200" b="1" dirty="0">
                <a:ea typeface="ＭＳ Ｐゴシック" charset="-128"/>
              </a:rPr>
            </a:br>
            <a:r>
              <a:rPr lang="en-US" altLang="x-none" b="1" dirty="0">
                <a:ea typeface="ＭＳ Ｐゴシック" charset="-128"/>
              </a:rPr>
              <a:t>different processes same model</a:t>
            </a:r>
            <a:endParaRPr lang="en-US" altLang="x-none" sz="3200" b="1" dirty="0">
              <a:ea typeface="ＭＳ Ｐゴシック" charset="-128"/>
            </a:endParaRPr>
          </a:p>
        </p:txBody>
      </p:sp>
      <p:sp>
        <p:nvSpPr>
          <p:cNvPr id="29699" name="Slide Number Placeholder 8"/>
          <p:cNvSpPr>
            <a:spLocks noGrp="1"/>
          </p:cNvSpPr>
          <p:nvPr>
            <p:ph type="sldNum" sz="quarter" idx="11"/>
          </p:nvPr>
        </p:nvSpPr>
        <p:spPr>
          <a:xfrm>
            <a:off x="11405132" y="4798371"/>
            <a:ext cx="547688"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108000" tIns="0" rIns="0" bIns="0" rtlCol="0" anchor="b"/>
          <a:lstStyle/>
          <a:p>
            <a:pPr>
              <a:spcBef>
                <a:spcPct val="0"/>
              </a:spcBef>
            </a:pPr>
            <a:fld id="{0CB454BF-4883-E44C-B26B-91FE8170EC76}" type="slidenum">
              <a:rPr lang="de-DE" altLang="x-none" b="0"/>
              <a:pPr>
                <a:spcBef>
                  <a:spcPct val="0"/>
                </a:spcBef>
              </a:pPr>
              <a:t>37</a:t>
            </a:fld>
            <a:endParaRPr lang="de-DE" altLang="x-none" b="0" dirty="0"/>
          </a:p>
        </p:txBody>
      </p:sp>
      <p:sp>
        <p:nvSpPr>
          <p:cNvPr id="27" name="Rectangle 26">
            <a:extLst>
              <a:ext uri="{FF2B5EF4-FFF2-40B4-BE49-F238E27FC236}">
                <a16:creationId xmlns:a16="http://schemas.microsoft.com/office/drawing/2014/main" id="{CB043603-A70E-4F0D-8A01-24F91C58A423}"/>
              </a:ext>
            </a:extLst>
          </p:cNvPr>
          <p:cNvSpPr/>
          <p:nvPr/>
        </p:nvSpPr>
        <p:spPr>
          <a:xfrm>
            <a:off x="2617764" y="4798371"/>
            <a:ext cx="7597278" cy="369332"/>
          </a:xfrm>
          <a:prstGeom prst="rect">
            <a:avLst/>
          </a:prstGeom>
        </p:spPr>
        <p:txBody>
          <a:bodyPr wrap="square">
            <a:spAutoFit/>
          </a:bodyPr>
          <a:lstStyle/>
          <a:p>
            <a:r>
              <a:rPr lang="en-US" dirty="0"/>
              <a:t>https://www.autodeskresearch.com/publications/samestats</a:t>
            </a:r>
          </a:p>
        </p:txBody>
      </p:sp>
      <p:pic>
        <p:nvPicPr>
          <p:cNvPr id="28" name="Picture 27">
            <a:extLst>
              <a:ext uri="{FF2B5EF4-FFF2-40B4-BE49-F238E27FC236}">
                <a16:creationId xmlns:a16="http://schemas.microsoft.com/office/drawing/2014/main" id="{A0CC22C9-0D96-49B3-B78C-A8D7375B4F15}"/>
              </a:ext>
            </a:extLst>
          </p:cNvPr>
          <p:cNvPicPr>
            <a:picLocks noChangeAspect="1"/>
          </p:cNvPicPr>
          <p:nvPr/>
        </p:nvPicPr>
        <p:blipFill>
          <a:blip r:embed="rId3"/>
          <a:stretch>
            <a:fillRect/>
          </a:stretch>
        </p:blipFill>
        <p:spPr>
          <a:xfrm>
            <a:off x="1976958" y="2343437"/>
            <a:ext cx="7877175" cy="3162300"/>
          </a:xfrm>
          <a:prstGeom prst="rect">
            <a:avLst/>
          </a:prstGeom>
        </p:spPr>
      </p:pic>
    </p:spTree>
    <p:extLst>
      <p:ext uri="{BB962C8B-B14F-4D97-AF65-F5344CB8AC3E}">
        <p14:creationId xmlns:p14="http://schemas.microsoft.com/office/powerpoint/2010/main" val="2795730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9C66-757C-4CDF-8B7C-9960EC81E4FE}"/>
              </a:ext>
            </a:extLst>
          </p:cNvPr>
          <p:cNvSpPr>
            <a:spLocks noGrp="1"/>
          </p:cNvSpPr>
          <p:nvPr>
            <p:ph type="title"/>
          </p:nvPr>
        </p:nvSpPr>
        <p:spPr/>
        <p:txBody>
          <a:bodyPr/>
          <a:lstStyle/>
          <a:p>
            <a:r>
              <a:rPr lang="en-US" dirty="0"/>
              <a:t>Warm-up task: Start thinking about ethical dilemmas and concrete cases</a:t>
            </a:r>
          </a:p>
        </p:txBody>
      </p:sp>
      <p:sp>
        <p:nvSpPr>
          <p:cNvPr id="3" name="Content Placeholder 2">
            <a:extLst>
              <a:ext uri="{FF2B5EF4-FFF2-40B4-BE49-F238E27FC236}">
                <a16:creationId xmlns:a16="http://schemas.microsoft.com/office/drawing/2014/main" id="{B8537664-7273-4C45-A5D1-01D25E798C7D}"/>
              </a:ext>
            </a:extLst>
          </p:cNvPr>
          <p:cNvSpPr>
            <a:spLocks noGrp="1"/>
          </p:cNvSpPr>
          <p:nvPr>
            <p:ph idx="1"/>
          </p:nvPr>
        </p:nvSpPr>
        <p:spPr>
          <a:xfrm>
            <a:off x="478368" y="1653116"/>
            <a:ext cx="10570631" cy="4751917"/>
          </a:xfrm>
        </p:spPr>
        <p:txBody>
          <a:bodyPr/>
          <a:lstStyle/>
          <a:p>
            <a:pPr marL="342900" indent="-342900">
              <a:buFont typeface="Arial" panose="020B0604020202020204" pitchFamily="34" charset="0"/>
              <a:buChar char="•"/>
            </a:pPr>
            <a:r>
              <a:rPr lang="en-US" dirty="0"/>
              <a:t>Choose a domain and an ethical dilemma that looks like a wicked problem</a:t>
            </a:r>
          </a:p>
          <a:p>
            <a:pPr marL="342900" indent="-342900">
              <a:buFont typeface="Arial" panose="020B0604020202020204" pitchFamily="34" charset="0"/>
              <a:buChar char="•"/>
            </a:pPr>
            <a:r>
              <a:rPr lang="en-US" dirty="0"/>
              <a:t>Research two definitions for the same ethical principle</a:t>
            </a:r>
          </a:p>
          <a:p>
            <a:pPr marL="342900" indent="-342900">
              <a:buFont typeface="Arial" panose="020B0604020202020204" pitchFamily="34" charset="0"/>
              <a:buChar char="•"/>
            </a:pPr>
            <a:r>
              <a:rPr lang="en-US" dirty="0"/>
              <a:t>Research one fail case with a corresponding discussion (data and system-centric)</a:t>
            </a:r>
          </a:p>
          <a:p>
            <a:pPr marL="342900" indent="-342900">
              <a:buFont typeface="Arial" panose="020B0604020202020204" pitchFamily="34" charset="0"/>
              <a:buChar char="•"/>
            </a:pPr>
            <a:r>
              <a:rPr lang="en-US" dirty="0"/>
              <a:t>Describe briefly (~4 lines) and write down your opinion (~4 lines)</a:t>
            </a:r>
          </a:p>
          <a:p>
            <a:pPr marL="342900" indent="-342900">
              <a:buFont typeface="Arial" panose="020B0604020202020204" pitchFamily="34" charset="0"/>
              <a:buChar char="•"/>
            </a:pPr>
            <a:r>
              <a:rPr lang="en-US" dirty="0"/>
              <a:t>Share it on Slack by Friday Evening (channel #writting)</a:t>
            </a:r>
          </a:p>
          <a:p>
            <a:endParaRPr lang="en-US" dirty="0"/>
          </a:p>
        </p:txBody>
      </p:sp>
      <p:sp>
        <p:nvSpPr>
          <p:cNvPr id="4" name="Slide Number Placeholder 3">
            <a:extLst>
              <a:ext uri="{FF2B5EF4-FFF2-40B4-BE49-F238E27FC236}">
                <a16:creationId xmlns:a16="http://schemas.microsoft.com/office/drawing/2014/main" id="{1669973E-3D2A-4D73-90A4-3C4595C87465}"/>
              </a:ext>
            </a:extLst>
          </p:cNvPr>
          <p:cNvSpPr>
            <a:spLocks noGrp="1"/>
          </p:cNvSpPr>
          <p:nvPr>
            <p:ph type="sldNum" sz="quarter" idx="12"/>
          </p:nvPr>
        </p:nvSpPr>
        <p:spPr/>
        <p:txBody>
          <a:bodyPr/>
          <a:lstStyle/>
          <a:p>
            <a:fld id="{477C7578-46E3-4DC5-9844-CB06902B4F72}" type="slidenum">
              <a:rPr lang="en-US" smtClean="0"/>
              <a:t>38</a:t>
            </a:fld>
            <a:endParaRPr lang="en-US"/>
          </a:p>
        </p:txBody>
      </p:sp>
    </p:spTree>
    <p:extLst>
      <p:ext uri="{BB962C8B-B14F-4D97-AF65-F5344CB8AC3E}">
        <p14:creationId xmlns:p14="http://schemas.microsoft.com/office/powerpoint/2010/main" val="1380446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D4082AB-F3E9-007A-5D6C-9A3ACEE8C63F}"/>
              </a:ext>
            </a:extLst>
          </p:cNvPr>
          <p:cNvSpPr>
            <a:spLocks noGrp="1"/>
          </p:cNvSpPr>
          <p:nvPr>
            <p:ph type="body" sz="quarter" idx="11"/>
          </p:nvPr>
        </p:nvSpPr>
        <p:spPr/>
        <p:txBody>
          <a:bodyPr/>
          <a:lstStyle/>
          <a:p>
            <a:endParaRPr lang="en-US"/>
          </a:p>
        </p:txBody>
      </p:sp>
      <p:sp>
        <p:nvSpPr>
          <p:cNvPr id="5" name="Title 4">
            <a:extLst>
              <a:ext uri="{FF2B5EF4-FFF2-40B4-BE49-F238E27FC236}">
                <a16:creationId xmlns:a16="http://schemas.microsoft.com/office/drawing/2014/main" id="{88DE2B2B-ACDB-9DB3-B73D-003AE682837E}"/>
              </a:ext>
            </a:extLst>
          </p:cNvPr>
          <p:cNvSpPr>
            <a:spLocks noGrp="1"/>
          </p:cNvSpPr>
          <p:nvPr>
            <p:ph type="ctrTitle"/>
          </p:nvPr>
        </p:nvSpPr>
        <p:spPr/>
        <p:txBody>
          <a:bodyPr/>
          <a:lstStyle/>
          <a:p>
            <a:r>
              <a:rPr lang="en-US" dirty="0"/>
              <a:t>END</a:t>
            </a:r>
          </a:p>
        </p:txBody>
      </p:sp>
      <p:sp>
        <p:nvSpPr>
          <p:cNvPr id="4" name="Slide Number Placeholder 3">
            <a:extLst>
              <a:ext uri="{FF2B5EF4-FFF2-40B4-BE49-F238E27FC236}">
                <a16:creationId xmlns:a16="http://schemas.microsoft.com/office/drawing/2014/main" id="{C7A37BC1-9C73-6B31-7C3D-C8F3F654B96C}"/>
              </a:ext>
            </a:extLst>
          </p:cNvPr>
          <p:cNvSpPr>
            <a:spLocks noGrp="1"/>
          </p:cNvSpPr>
          <p:nvPr>
            <p:ph type="sldNum" sz="quarter" idx="4294967295"/>
          </p:nvPr>
        </p:nvSpPr>
        <p:spPr>
          <a:xfrm>
            <a:off x="10128250" y="6164263"/>
            <a:ext cx="2063750" cy="241300"/>
          </a:xfrm>
        </p:spPr>
        <p:txBody>
          <a:bodyPr/>
          <a:lstStyle/>
          <a:p>
            <a:fld id="{477C7578-46E3-4DC5-9844-CB06902B4F72}" type="slidenum">
              <a:rPr lang="en-US" smtClean="0"/>
              <a:t>39</a:t>
            </a:fld>
            <a:endParaRPr lang="en-US"/>
          </a:p>
        </p:txBody>
      </p:sp>
    </p:spTree>
    <p:extLst>
      <p:ext uri="{BB962C8B-B14F-4D97-AF65-F5344CB8AC3E}">
        <p14:creationId xmlns:p14="http://schemas.microsoft.com/office/powerpoint/2010/main" val="18428046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7CDD-B0E6-B1A8-97EA-5C3E94632D38}"/>
              </a:ext>
            </a:extLst>
          </p:cNvPr>
          <p:cNvSpPr>
            <a:spLocks noGrp="1"/>
          </p:cNvSpPr>
          <p:nvPr>
            <p:ph type="title"/>
          </p:nvPr>
        </p:nvSpPr>
        <p:spPr/>
        <p:txBody>
          <a:bodyPr/>
          <a:lstStyle/>
          <a:p>
            <a:r>
              <a:rPr lang="en-US" dirty="0"/>
              <a:t>Example of Typical AI Safety Fallacy</a:t>
            </a:r>
          </a:p>
        </p:txBody>
      </p:sp>
      <p:sp>
        <p:nvSpPr>
          <p:cNvPr id="3" name="Content Placeholder 2">
            <a:extLst>
              <a:ext uri="{FF2B5EF4-FFF2-40B4-BE49-F238E27FC236}">
                <a16:creationId xmlns:a16="http://schemas.microsoft.com/office/drawing/2014/main" id="{68F260E2-586E-718E-EDA1-B706D5DED744}"/>
              </a:ext>
            </a:extLst>
          </p:cNvPr>
          <p:cNvSpPr>
            <a:spLocks noGrp="1"/>
          </p:cNvSpPr>
          <p:nvPr>
            <p:ph idx="1"/>
          </p:nvPr>
        </p:nvSpPr>
        <p:spPr>
          <a:xfrm>
            <a:off x="478369" y="1653116"/>
            <a:ext cx="11028585" cy="4751917"/>
          </a:xfrm>
        </p:spPr>
        <p:txBody>
          <a:bodyPr/>
          <a:lstStyle/>
          <a:p>
            <a:r>
              <a:rPr lang="en-US" sz="2000" b="1" dirty="0">
                <a:solidFill>
                  <a:srgbClr val="000000"/>
                </a:solidFill>
                <a:latin typeface="Calibri" panose="020F0502020204030204" pitchFamily="34" charset="0"/>
                <a:cs typeface="Calibri" panose="020F0502020204030204" pitchFamily="34" charset="0"/>
              </a:rPr>
              <a:t>Fallacy examples</a:t>
            </a:r>
            <a:r>
              <a:rPr lang="en-US" sz="2000" dirty="0">
                <a:solidFill>
                  <a:srgbClr val="000000"/>
                </a:solidFill>
                <a:latin typeface="Calibri" panose="020F0502020204030204" pitchFamily="34" charset="0"/>
                <a:cs typeface="Calibri" panose="020F0502020204030204" pitchFamily="34" charset="0"/>
              </a:rPr>
              <a:t>: “Unsafe AI can be prevented by (1) specifying unharmful goals (2)  by disabling it in case of potential harm.”</a:t>
            </a:r>
          </a:p>
          <a:p>
            <a:endParaRPr lang="en-US" dirty="0"/>
          </a:p>
          <a:p>
            <a:r>
              <a:rPr lang="en-US" b="1" dirty="0"/>
              <a:t>However:</a:t>
            </a:r>
          </a:p>
          <a:p>
            <a:r>
              <a:rPr lang="en-US" dirty="0"/>
              <a:t>“You can’t fetch the coffee if you are dead!” – Stuart Russell (Human Compatible book [1])</a:t>
            </a:r>
          </a:p>
          <a:p>
            <a:endParaRPr lang="en-US" dirty="0"/>
          </a:p>
          <a:p>
            <a:endParaRPr lang="en-US" dirty="0"/>
          </a:p>
          <a:p>
            <a:endParaRPr lang="en-US" dirty="0"/>
          </a:p>
          <a:p>
            <a:endParaRPr lang="en-US" dirty="0"/>
          </a:p>
          <a:p>
            <a:endParaRPr lang="en-US" dirty="0"/>
          </a:p>
          <a:p>
            <a:endParaRPr lang="en-US" dirty="0"/>
          </a:p>
          <a:p>
            <a:r>
              <a:rPr lang="en-US" dirty="0"/>
              <a:t>[1] https://en.wikipedia.org/wiki/Human_Compatible</a:t>
            </a:r>
          </a:p>
        </p:txBody>
      </p:sp>
      <p:sp>
        <p:nvSpPr>
          <p:cNvPr id="4" name="Slide Number Placeholder 3">
            <a:extLst>
              <a:ext uri="{FF2B5EF4-FFF2-40B4-BE49-F238E27FC236}">
                <a16:creationId xmlns:a16="http://schemas.microsoft.com/office/drawing/2014/main" id="{5805ED88-1ACE-04B9-BFBF-2428E96353DB}"/>
              </a:ext>
            </a:extLst>
          </p:cNvPr>
          <p:cNvSpPr>
            <a:spLocks noGrp="1"/>
          </p:cNvSpPr>
          <p:nvPr>
            <p:ph type="sldNum" sz="quarter" idx="12"/>
          </p:nvPr>
        </p:nvSpPr>
        <p:spPr/>
        <p:txBody>
          <a:bodyPr/>
          <a:lstStyle/>
          <a:p>
            <a:fld id="{477C7578-46E3-4DC5-9844-CB06902B4F72}" type="slidenum">
              <a:rPr lang="en-US" smtClean="0"/>
              <a:t>4</a:t>
            </a:fld>
            <a:endParaRPr lang="en-US"/>
          </a:p>
        </p:txBody>
      </p:sp>
      <p:pic>
        <p:nvPicPr>
          <p:cNvPr id="5" name="Picture 4" descr="Graphical user interface, text&#10;&#10;Description automatically generated">
            <a:extLst>
              <a:ext uri="{FF2B5EF4-FFF2-40B4-BE49-F238E27FC236}">
                <a16:creationId xmlns:a16="http://schemas.microsoft.com/office/drawing/2014/main" id="{F118D489-1500-DBE4-06DD-4E5B8668B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220" y="3653146"/>
            <a:ext cx="1903909" cy="2870243"/>
          </a:xfrm>
          <a:prstGeom prst="rect">
            <a:avLst/>
          </a:prstGeom>
        </p:spPr>
      </p:pic>
    </p:spTree>
    <p:extLst>
      <p:ext uri="{BB962C8B-B14F-4D97-AF65-F5344CB8AC3E}">
        <p14:creationId xmlns:p14="http://schemas.microsoft.com/office/powerpoint/2010/main" val="33899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C81E-1994-4752-B462-36F7AE5AB993}"/>
              </a:ext>
            </a:extLst>
          </p:cNvPr>
          <p:cNvSpPr>
            <a:spLocks noGrp="1"/>
          </p:cNvSpPr>
          <p:nvPr>
            <p:ph type="title"/>
          </p:nvPr>
        </p:nvSpPr>
        <p:spPr>
          <a:xfrm>
            <a:off x="478369" y="144001"/>
            <a:ext cx="9573104" cy="1236784"/>
          </a:xfrm>
        </p:spPr>
        <p:txBody>
          <a:bodyPr>
            <a:normAutofit/>
          </a:bodyPr>
          <a:lstStyle/>
          <a:p>
            <a:r>
              <a:rPr lang="en-US" sz="2400" dirty="0"/>
              <a:t>Project Example: Engineering support of </a:t>
            </a:r>
            <a:br>
              <a:rPr lang="en-US" sz="2400" dirty="0"/>
            </a:br>
            <a:r>
              <a:rPr lang="en-US" sz="2400" dirty="0"/>
              <a:t>Design, Verification &amp; Validation of Ethical Argumentation</a:t>
            </a:r>
          </a:p>
        </p:txBody>
      </p:sp>
      <p:sp>
        <p:nvSpPr>
          <p:cNvPr id="3" name="Content Placeholder 2">
            <a:extLst>
              <a:ext uri="{FF2B5EF4-FFF2-40B4-BE49-F238E27FC236}">
                <a16:creationId xmlns:a16="http://schemas.microsoft.com/office/drawing/2014/main" id="{137B4316-824E-45CB-B2C4-B41FFA46EFEA}"/>
              </a:ext>
            </a:extLst>
          </p:cNvPr>
          <p:cNvSpPr>
            <a:spLocks noGrp="1"/>
          </p:cNvSpPr>
          <p:nvPr>
            <p:ph idx="1"/>
          </p:nvPr>
        </p:nvSpPr>
        <p:spPr>
          <a:xfrm>
            <a:off x="685800" y="1544781"/>
            <a:ext cx="10515600" cy="5243945"/>
          </a:xfrm>
        </p:spPr>
        <p:txBody>
          <a:bodyPr>
            <a:noAutofit/>
          </a:bodyPr>
          <a:lstStyle/>
          <a:p>
            <a:pPr marL="0" indent="0" fontAlgn="ctr">
              <a:spcBef>
                <a:spcPts val="0"/>
              </a:spcBef>
              <a:buNone/>
            </a:pPr>
            <a:r>
              <a:rPr lang="en-US" sz="1800" b="1" dirty="0">
                <a:solidFill>
                  <a:srgbClr val="000000"/>
                </a:solidFill>
                <a:latin typeface="Calibri" panose="020F0502020204030204" pitchFamily="34" charset="0"/>
                <a:cs typeface="Calibri" panose="020F0502020204030204" pitchFamily="34" charset="0"/>
              </a:rPr>
              <a:t>Discussion of Findings:</a:t>
            </a:r>
            <a:endParaRPr lang="en-US" sz="1800" b="1" dirty="0">
              <a:solidFill>
                <a:srgbClr val="000000"/>
              </a:solidFill>
              <a:effectLst/>
              <a:latin typeface="Calibri" panose="020F0502020204030204" pitchFamily="34" charset="0"/>
              <a:cs typeface="Calibri" panose="020F0502020204030204" pitchFamily="34" charset="0"/>
            </a:endParaRP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W</a:t>
            </a:r>
            <a:r>
              <a:rPr lang="en-US" sz="1800" dirty="0">
                <a:solidFill>
                  <a:srgbClr val="000000"/>
                </a:solidFill>
                <a:effectLst/>
                <a:latin typeface="Calibri" panose="020F0502020204030204" pitchFamily="34" charset="0"/>
                <a:cs typeface="Calibri" panose="020F0502020204030204" pitchFamily="34" charset="0"/>
              </a:rPr>
              <a:t>hich fallacies or false assumptions were successfully identified? Which were not?</a:t>
            </a:r>
            <a:endParaRPr lang="en-US" sz="1800" dirty="0">
              <a:latin typeface="Calibri" panose="020F0502020204030204" pitchFamily="34" charset="0"/>
              <a:cs typeface="Calibri" panose="020F0502020204030204" pitchFamily="34" charset="0"/>
            </a:endParaRP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W</a:t>
            </a:r>
            <a:r>
              <a:rPr lang="en-US" sz="1800" dirty="0">
                <a:solidFill>
                  <a:srgbClr val="000000"/>
                </a:solidFill>
                <a:effectLst/>
                <a:latin typeface="Calibri" panose="020F0502020204030204" pitchFamily="34" charset="0"/>
                <a:cs typeface="Calibri" panose="020F0502020204030204" pitchFamily="34" charset="0"/>
              </a:rPr>
              <a:t>hich counterarguments for these fallacies are well perceived? By which actors?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Are there external factors (demographics, institutions) correlated with the findings?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Is there any detectable confounding? Or plausibly hidden?</a:t>
            </a:r>
            <a:endParaRPr lang="en-US" sz="1800" dirty="0">
              <a:solidFill>
                <a:srgbClr val="000000"/>
              </a:solidFill>
              <a:effectLst/>
              <a:latin typeface="Calibri" panose="020F0502020204030204" pitchFamily="34" charset="0"/>
              <a:cs typeface="Calibri" panose="020F0502020204030204" pitchFamily="34" charset="0"/>
            </a:endParaRPr>
          </a:p>
          <a:p>
            <a:pPr fontAlgn="ctr">
              <a:spcBef>
                <a:spcPts val="0"/>
              </a:spcBef>
            </a:pPr>
            <a:endParaRPr lang="en-US" sz="1800" b="1" dirty="0">
              <a:solidFill>
                <a:srgbClr val="000000"/>
              </a:solidFill>
              <a:latin typeface="Calibri" panose="020F0502020204030204" pitchFamily="34" charset="0"/>
              <a:cs typeface="Calibri" panose="020F0502020204030204" pitchFamily="34" charset="0"/>
            </a:endParaRPr>
          </a:p>
          <a:p>
            <a:pPr fontAlgn="ctr">
              <a:spcBef>
                <a:spcPts val="0"/>
              </a:spcBef>
            </a:pPr>
            <a:r>
              <a:rPr lang="en-US" sz="1800" b="1" dirty="0">
                <a:solidFill>
                  <a:srgbClr val="000000"/>
                </a:solidFill>
                <a:latin typeface="Calibri" panose="020F0502020204030204" pitchFamily="34" charset="0"/>
                <a:cs typeface="Calibri" panose="020F0502020204030204" pitchFamily="34" charset="0"/>
              </a:rPr>
              <a:t>Implications to Engineering</a:t>
            </a:r>
            <a:r>
              <a:rPr lang="en-US" sz="1800" dirty="0">
                <a:solidFill>
                  <a:srgbClr val="000000"/>
                </a:solidFill>
                <a:latin typeface="Calibri" panose="020F0502020204030204" pitchFamily="34" charset="0"/>
                <a:cs typeface="Calibri" panose="020F0502020204030204" pitchFamily="34" charset="0"/>
              </a:rPr>
              <a:t>:</a:t>
            </a:r>
          </a:p>
          <a:p>
            <a:pPr marL="285750" indent="-285750" fontAlgn="ctr">
              <a:spcBef>
                <a:spcPts val="0"/>
              </a:spcBef>
              <a:buFont typeface="Arial" panose="020B0604020202020204" pitchFamily="34" charset="0"/>
              <a:buChar char="•"/>
            </a:pPr>
            <a:r>
              <a:rPr lang="en-US" sz="1800" dirty="0">
                <a:solidFill>
                  <a:srgbClr val="000000"/>
                </a:solidFill>
                <a:effectLst/>
                <a:latin typeface="Calibri" panose="020F0502020204030204" pitchFamily="34" charset="0"/>
                <a:cs typeface="Calibri" panose="020F0502020204030204" pitchFamily="34" charset="0"/>
              </a:rPr>
              <a:t>What variations in the argumentations could be </a:t>
            </a:r>
            <a:r>
              <a:rPr lang="en-US" sz="1800" dirty="0">
                <a:solidFill>
                  <a:srgbClr val="000000"/>
                </a:solidFill>
                <a:latin typeface="Calibri" panose="020F0502020204030204" pitchFamily="34" charset="0"/>
                <a:cs typeface="Calibri" panose="020F0502020204030204" pitchFamily="34" charset="0"/>
              </a:rPr>
              <a:t>credited/blamed for a more positive/negative perception of the technology/feature?</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Are there possible improvements in the how we express the arguments? For instance, to prevent encoding hidden fallacies?</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Are there plausible ways to intervene in the argumentation to improve its positive perception or to increase the chances of identifying a fallacy?</a:t>
            </a:r>
          </a:p>
          <a:p>
            <a:pPr marL="285750" indent="-285750" fontAlgn="ctr">
              <a:spcBef>
                <a:spcPts val="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Is there any pre-validation/verification of the model that could have been done to improve the results?</a:t>
            </a:r>
            <a:endParaRPr lang="en-US" sz="1800"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CB27ED4-FE60-4109-972D-9AB484E91E15}"/>
              </a:ext>
            </a:extLst>
          </p:cNvPr>
          <p:cNvSpPr>
            <a:spLocks noGrp="1"/>
          </p:cNvSpPr>
          <p:nvPr>
            <p:ph type="sldNum" sz="quarter" idx="12"/>
          </p:nvPr>
        </p:nvSpPr>
        <p:spPr>
          <a:xfrm>
            <a:off x="11090495" y="6164260"/>
            <a:ext cx="862325" cy="272754"/>
          </a:xfrm>
        </p:spPr>
        <p:txBody>
          <a:bodyPr/>
          <a:lstStyle/>
          <a:p>
            <a:fld id="{477C7578-46E3-4DC5-9844-CB06902B4F72}" type="slidenum">
              <a:rPr lang="en-US" smtClean="0"/>
              <a:t>5</a:t>
            </a:fld>
            <a:endParaRPr lang="en-US" dirty="0"/>
          </a:p>
        </p:txBody>
      </p:sp>
    </p:spTree>
    <p:extLst>
      <p:ext uri="{BB962C8B-B14F-4D97-AF65-F5344CB8AC3E}">
        <p14:creationId xmlns:p14="http://schemas.microsoft.com/office/powerpoint/2010/main" val="317571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E144-37F5-4863-86E8-245B95EB016A}"/>
              </a:ext>
            </a:extLst>
          </p:cNvPr>
          <p:cNvSpPr>
            <a:spLocks noGrp="1"/>
          </p:cNvSpPr>
          <p:nvPr>
            <p:ph type="title"/>
          </p:nvPr>
        </p:nvSpPr>
        <p:spPr/>
        <p:txBody>
          <a:bodyPr/>
          <a:lstStyle/>
          <a:p>
            <a:r>
              <a:rPr lang="en-US" dirty="0"/>
              <a:t>Sources (Online)</a:t>
            </a:r>
          </a:p>
        </p:txBody>
      </p:sp>
      <p:sp>
        <p:nvSpPr>
          <p:cNvPr id="3" name="Content Placeholder 2">
            <a:extLst>
              <a:ext uri="{FF2B5EF4-FFF2-40B4-BE49-F238E27FC236}">
                <a16:creationId xmlns:a16="http://schemas.microsoft.com/office/drawing/2014/main" id="{D2BAD310-4C9A-4011-8D15-CDADE4844AF0}"/>
              </a:ext>
            </a:extLst>
          </p:cNvPr>
          <p:cNvSpPr>
            <a:spLocks noGrp="1"/>
          </p:cNvSpPr>
          <p:nvPr>
            <p:ph idx="1"/>
          </p:nvPr>
        </p:nvSpPr>
        <p:spPr/>
        <p:txBody>
          <a:bodyPr/>
          <a:lstStyle/>
          <a:p>
            <a:r>
              <a:rPr lang="en-US" dirty="0"/>
              <a:t>MIT Course on Fairness</a:t>
            </a:r>
          </a:p>
          <a:p>
            <a:r>
              <a:rPr lang="en-US" dirty="0"/>
              <a:t>MIT RES.EC-001 Exploring Fairness in Machine Learning, Spring 2020</a:t>
            </a:r>
          </a:p>
          <a:p>
            <a:r>
              <a:rPr lang="en-US" sz="1200" dirty="0">
                <a:hlinkClick r:id="rId3"/>
              </a:rPr>
              <a:t>https://ocw.mit.edu/RES-EC-001S20</a:t>
            </a:r>
            <a:r>
              <a:rPr lang="en-US" dirty="0"/>
              <a:t> </a:t>
            </a:r>
          </a:p>
          <a:p>
            <a:endParaRPr lang="en-US" dirty="0"/>
          </a:p>
          <a:p>
            <a:r>
              <a:rPr lang="en-US" dirty="0"/>
              <a:t>USAID – United States Agency for International Development</a:t>
            </a:r>
          </a:p>
          <a:p>
            <a:r>
              <a:rPr lang="en-US" dirty="0"/>
              <a:t>Artificial Intelligence and Machine Learning</a:t>
            </a:r>
          </a:p>
          <a:p>
            <a:r>
              <a:rPr lang="en-US" sz="1200" dirty="0">
                <a:hlinkClick r:id="rId4"/>
              </a:rPr>
              <a:t>https://www.usaid.gov/digital-development/artificial-intelligence</a:t>
            </a:r>
            <a:endParaRPr lang="en-US" sz="1200" dirty="0"/>
          </a:p>
          <a:p>
            <a:endParaRPr lang="en-US" dirty="0"/>
          </a:p>
          <a:p>
            <a:r>
              <a:rPr lang="en-US" dirty="0"/>
              <a:t>Reflecting the Past, Shaping the Future: Making AI Work for International Development</a:t>
            </a:r>
          </a:p>
          <a:p>
            <a:r>
              <a:rPr lang="en-US" sz="1200" dirty="0">
                <a:hlinkClick r:id="rId5"/>
              </a:rPr>
              <a:t>https://www.usaid.gov/sites/default/files/documents/15396/AI_ExecutiveSummary-Digital.pdf</a:t>
            </a:r>
            <a:r>
              <a:rPr lang="en-US" sz="1200" dirty="0"/>
              <a:t> </a:t>
            </a:r>
          </a:p>
          <a:p>
            <a:endParaRPr lang="en-US" dirty="0"/>
          </a:p>
          <a:p>
            <a:r>
              <a:rPr lang="en-US" dirty="0"/>
              <a:t>Discussion Group on Human-Centered AI (HCAI)</a:t>
            </a:r>
          </a:p>
          <a:p>
            <a:r>
              <a:rPr lang="en-US" sz="1100" dirty="0">
                <a:hlinkClick r:id="rId6"/>
              </a:rPr>
              <a:t>https://groups.google.com/g/human-centered-ai</a:t>
            </a:r>
            <a:r>
              <a:rPr lang="en-US" dirty="0"/>
              <a:t> </a:t>
            </a:r>
          </a:p>
        </p:txBody>
      </p:sp>
      <p:pic>
        <p:nvPicPr>
          <p:cNvPr id="5" name="Picture 4" descr="Graphical user interface&#10;&#10;Description automatically generated">
            <a:extLst>
              <a:ext uri="{FF2B5EF4-FFF2-40B4-BE49-F238E27FC236}">
                <a16:creationId xmlns:a16="http://schemas.microsoft.com/office/drawing/2014/main" id="{39508027-58D5-428F-8B50-5E3DB55FA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2460" y="3142481"/>
            <a:ext cx="2065861" cy="2575886"/>
          </a:xfrm>
          <a:prstGeom prst="rect">
            <a:avLst/>
          </a:prstGeom>
        </p:spPr>
      </p:pic>
      <p:sp>
        <p:nvSpPr>
          <p:cNvPr id="6" name="Slide Number Placeholder 5">
            <a:extLst>
              <a:ext uri="{FF2B5EF4-FFF2-40B4-BE49-F238E27FC236}">
                <a16:creationId xmlns:a16="http://schemas.microsoft.com/office/drawing/2014/main" id="{C0832B25-E463-4B00-9D0B-A9029E71342D}"/>
              </a:ext>
            </a:extLst>
          </p:cNvPr>
          <p:cNvSpPr>
            <a:spLocks noGrp="1"/>
          </p:cNvSpPr>
          <p:nvPr>
            <p:ph type="sldNum" sz="quarter" idx="12"/>
          </p:nvPr>
        </p:nvSpPr>
        <p:spPr/>
        <p:txBody>
          <a:bodyPr/>
          <a:lstStyle/>
          <a:p>
            <a:fld id="{477C7578-46E3-4DC5-9844-CB06902B4F72}" type="slidenum">
              <a:rPr lang="en-US" smtClean="0"/>
              <a:t>6</a:t>
            </a:fld>
            <a:endParaRPr lang="en-US"/>
          </a:p>
        </p:txBody>
      </p:sp>
    </p:spTree>
    <p:extLst>
      <p:ext uri="{BB962C8B-B14F-4D97-AF65-F5344CB8AC3E}">
        <p14:creationId xmlns:p14="http://schemas.microsoft.com/office/powerpoint/2010/main" val="88597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60CC-922B-4308-911B-A052D490B1F3}"/>
              </a:ext>
            </a:extLst>
          </p:cNvPr>
          <p:cNvSpPr>
            <a:spLocks noGrp="1"/>
          </p:cNvSpPr>
          <p:nvPr>
            <p:ph type="title"/>
          </p:nvPr>
        </p:nvSpPr>
        <p:spPr/>
        <p:txBody>
          <a:bodyPr/>
          <a:lstStyle/>
          <a:p>
            <a:r>
              <a:rPr lang="en-US" dirty="0"/>
              <a:t>Sources (Books that we have been reading)</a:t>
            </a:r>
          </a:p>
        </p:txBody>
      </p:sp>
      <p:pic>
        <p:nvPicPr>
          <p:cNvPr id="5" name="Picture 4" descr="A picture containing text, mammal, sheep&#10;&#10;Description automatically generated">
            <a:extLst>
              <a:ext uri="{FF2B5EF4-FFF2-40B4-BE49-F238E27FC236}">
                <a16:creationId xmlns:a16="http://schemas.microsoft.com/office/drawing/2014/main" id="{C0DBADA0-7966-413B-B7D6-80060723E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394" y="1438145"/>
            <a:ext cx="1972910" cy="259093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159570E-09A6-45E8-A2E8-4BF70BF31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461" y="1449322"/>
            <a:ext cx="2000661" cy="2804786"/>
          </a:xfrm>
          <a:prstGeom prst="rect">
            <a:avLst/>
          </a:prstGeom>
          <a:ln>
            <a:solidFill>
              <a:schemeClr val="bg1">
                <a:lumMod val="75000"/>
              </a:schemeClr>
            </a:solidFill>
          </a:ln>
        </p:spPr>
      </p:pic>
      <p:grpSp>
        <p:nvGrpSpPr>
          <p:cNvPr id="28" name="Group 27">
            <a:extLst>
              <a:ext uri="{FF2B5EF4-FFF2-40B4-BE49-F238E27FC236}">
                <a16:creationId xmlns:a16="http://schemas.microsoft.com/office/drawing/2014/main" id="{6DE578FE-9739-41BF-BD56-D2BE1A1D9FBD}"/>
              </a:ext>
            </a:extLst>
          </p:cNvPr>
          <p:cNvGrpSpPr/>
          <p:nvPr/>
        </p:nvGrpSpPr>
        <p:grpSpPr>
          <a:xfrm>
            <a:off x="6136598" y="3699933"/>
            <a:ext cx="2048194" cy="3069215"/>
            <a:chOff x="6952279" y="1442828"/>
            <a:chExt cx="2048194" cy="3069215"/>
          </a:xfrm>
        </p:grpSpPr>
        <p:pic>
          <p:nvPicPr>
            <p:cNvPr id="9" name="Picture 8" descr="Graphical user interface, diagram, application&#10;&#10;Description automatically generated">
              <a:extLst>
                <a:ext uri="{FF2B5EF4-FFF2-40B4-BE49-F238E27FC236}">
                  <a16:creationId xmlns:a16="http://schemas.microsoft.com/office/drawing/2014/main" id="{EA3524A3-C1A6-4165-9AEE-FC5DB71A04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279" y="1442828"/>
              <a:ext cx="2048194" cy="3069215"/>
            </a:xfrm>
            <a:prstGeom prst="rect">
              <a:avLst/>
            </a:prstGeom>
          </p:spPr>
        </p:pic>
        <p:sp>
          <p:nvSpPr>
            <p:cNvPr id="11" name="TextBox 10">
              <a:extLst>
                <a:ext uri="{FF2B5EF4-FFF2-40B4-BE49-F238E27FC236}">
                  <a16:creationId xmlns:a16="http://schemas.microsoft.com/office/drawing/2014/main" id="{1F404246-DF67-46FA-BB7C-A4944C5EE2D9}"/>
                </a:ext>
              </a:extLst>
            </p:cNvPr>
            <p:cNvSpPr txBox="1"/>
            <p:nvPr/>
          </p:nvSpPr>
          <p:spPr bwMode="gray">
            <a:xfrm>
              <a:off x="6952279" y="2197466"/>
              <a:ext cx="2048194" cy="954107"/>
            </a:xfrm>
            <a:prstGeom prst="rect">
              <a:avLst/>
            </a:prstGeom>
            <a:solidFill>
              <a:schemeClr val="tx1"/>
            </a:solidFill>
          </p:spPr>
          <p:txBody>
            <a:bodyPr wrap="square">
              <a:spAutoFit/>
            </a:bodyPr>
            <a:lstStyle/>
            <a:p>
              <a:r>
                <a:rPr lang="en-US" sz="1400" b="1" dirty="0">
                  <a:solidFill>
                    <a:schemeClr val="bg1"/>
                  </a:solidFill>
                </a:rPr>
                <a:t>Armed Drones and the Ethics of War: Military Virtue in a Post-Heroic Age</a:t>
              </a:r>
            </a:p>
          </p:txBody>
        </p:sp>
      </p:grpSp>
      <p:pic>
        <p:nvPicPr>
          <p:cNvPr id="13" name="Picture 12" descr="Graphical user interface&#10;&#10;Description automatically generated with medium confidence">
            <a:extLst>
              <a:ext uri="{FF2B5EF4-FFF2-40B4-BE49-F238E27FC236}">
                <a16:creationId xmlns:a16="http://schemas.microsoft.com/office/drawing/2014/main" id="{B443E594-E2AA-46AE-9B42-8D6457CC3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94" y="1460247"/>
            <a:ext cx="1833277" cy="2737358"/>
          </a:xfrm>
          <a:prstGeom prst="rect">
            <a:avLst/>
          </a:prstGeom>
        </p:spPr>
      </p:pic>
      <p:pic>
        <p:nvPicPr>
          <p:cNvPr id="15" name="Picture 14" descr="A picture containing schematic&#10;&#10;Description automatically generated">
            <a:extLst>
              <a:ext uri="{FF2B5EF4-FFF2-40B4-BE49-F238E27FC236}">
                <a16:creationId xmlns:a16="http://schemas.microsoft.com/office/drawing/2014/main" id="{15552865-F5D0-4DC0-9290-6B7FF720F2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478" y="4029074"/>
            <a:ext cx="1809957" cy="2740074"/>
          </a:xfrm>
          <a:prstGeom prst="rect">
            <a:avLst/>
          </a:prstGeom>
        </p:spPr>
      </p:pic>
      <p:pic>
        <p:nvPicPr>
          <p:cNvPr id="17" name="Picture 16" descr="Diagram&#10;&#10;Description automatically generated">
            <a:extLst>
              <a:ext uri="{FF2B5EF4-FFF2-40B4-BE49-F238E27FC236}">
                <a16:creationId xmlns:a16="http://schemas.microsoft.com/office/drawing/2014/main" id="{9C649E2E-B23E-47A5-AD2F-CD9F41102F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4776" y="4459020"/>
            <a:ext cx="1927722" cy="1927722"/>
          </a:xfrm>
          <a:prstGeom prst="rect">
            <a:avLst/>
          </a:prstGeom>
        </p:spPr>
      </p:pic>
      <p:pic>
        <p:nvPicPr>
          <p:cNvPr id="21" name="Content Placeholder 20" descr="Text&#10;&#10;Description automatically generated">
            <a:extLst>
              <a:ext uri="{FF2B5EF4-FFF2-40B4-BE49-F238E27FC236}">
                <a16:creationId xmlns:a16="http://schemas.microsoft.com/office/drawing/2014/main" id="{80141F45-1B10-4C5F-8F14-0C7A73387AEE}"/>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106425" y="3942259"/>
            <a:ext cx="1886481" cy="2826889"/>
          </a:xfrm>
        </p:spPr>
      </p:pic>
      <p:pic>
        <p:nvPicPr>
          <p:cNvPr id="23" name="Picture 22" descr="Text&#10;&#10;Description automatically generated">
            <a:extLst>
              <a:ext uri="{FF2B5EF4-FFF2-40B4-BE49-F238E27FC236}">
                <a16:creationId xmlns:a16="http://schemas.microsoft.com/office/drawing/2014/main" id="{8C33D64B-38A4-4640-8008-70B1A2828A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2047" y="1400623"/>
            <a:ext cx="1908010" cy="2938571"/>
          </a:xfrm>
          <a:prstGeom prst="rect">
            <a:avLst/>
          </a:prstGeom>
        </p:spPr>
      </p:pic>
      <p:grpSp>
        <p:nvGrpSpPr>
          <p:cNvPr id="35" name="Group 34">
            <a:extLst>
              <a:ext uri="{FF2B5EF4-FFF2-40B4-BE49-F238E27FC236}">
                <a16:creationId xmlns:a16="http://schemas.microsoft.com/office/drawing/2014/main" id="{E62D5B38-4CD9-4F2B-813A-17C3052040C8}"/>
              </a:ext>
            </a:extLst>
          </p:cNvPr>
          <p:cNvGrpSpPr/>
          <p:nvPr/>
        </p:nvGrpSpPr>
        <p:grpSpPr>
          <a:xfrm>
            <a:off x="6495303" y="1393804"/>
            <a:ext cx="1851805" cy="2870243"/>
            <a:chOff x="6746463" y="1390750"/>
            <a:chExt cx="2009633" cy="2997989"/>
          </a:xfrm>
        </p:grpSpPr>
        <p:pic>
          <p:nvPicPr>
            <p:cNvPr id="25" name="Picture 24" descr="Timeline&#10;&#10;Description automatically generated">
              <a:extLst>
                <a:ext uri="{FF2B5EF4-FFF2-40B4-BE49-F238E27FC236}">
                  <a16:creationId xmlns:a16="http://schemas.microsoft.com/office/drawing/2014/main" id="{1CA288FD-1346-47CA-BFB5-4D9A00A262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5434" y="1390750"/>
              <a:ext cx="2000662" cy="2997989"/>
            </a:xfrm>
            <a:prstGeom prst="rect">
              <a:avLst/>
            </a:prstGeom>
          </p:spPr>
        </p:pic>
        <p:sp>
          <p:nvSpPr>
            <p:cNvPr id="30" name="TextBox 29">
              <a:extLst>
                <a:ext uri="{FF2B5EF4-FFF2-40B4-BE49-F238E27FC236}">
                  <a16:creationId xmlns:a16="http://schemas.microsoft.com/office/drawing/2014/main" id="{A3EA897C-E823-4EDE-ABB3-C10CB5620EC7}"/>
                </a:ext>
              </a:extLst>
            </p:cNvPr>
            <p:cNvSpPr txBox="1"/>
            <p:nvPr/>
          </p:nvSpPr>
          <p:spPr bwMode="gray">
            <a:xfrm>
              <a:off x="6746463" y="1530314"/>
              <a:ext cx="2000662" cy="1477328"/>
            </a:xfrm>
            <a:prstGeom prst="rect">
              <a:avLst/>
            </a:prstGeom>
            <a:solidFill>
              <a:schemeClr val="tx2">
                <a:lumMod val="20000"/>
                <a:lumOff val="80000"/>
              </a:schemeClr>
            </a:solidFill>
          </p:spPr>
          <p:txBody>
            <a:bodyPr wrap="square">
              <a:spAutoFit/>
            </a:bodyPr>
            <a:lstStyle/>
            <a:p>
              <a:pPr algn="ctr"/>
              <a:r>
                <a:rPr lang="en-US" sz="1800" b="1" dirty="0">
                  <a:effectLst/>
                  <a:latin typeface="Calibri" panose="020F0502020204030204" pitchFamily="34" charset="0"/>
                </a:rPr>
                <a:t>Architects of Intelligence: The truth about AI from the people building it </a:t>
              </a:r>
              <a:endParaRPr lang="en-US" sz="1800" b="1" dirty="0">
                <a:solidFill>
                  <a:schemeClr val="bg1"/>
                </a:solidFill>
              </a:endParaRPr>
            </a:p>
          </p:txBody>
        </p:sp>
      </p:grpSp>
      <p:pic>
        <p:nvPicPr>
          <p:cNvPr id="32" name="Picture 31" descr="Diagram&#10;&#10;Description automatically generated">
            <a:extLst>
              <a:ext uri="{FF2B5EF4-FFF2-40B4-BE49-F238E27FC236}">
                <a16:creationId xmlns:a16="http://schemas.microsoft.com/office/drawing/2014/main" id="{ECF23D59-EFCA-4820-8534-5AF32EA019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7612" y="4026528"/>
            <a:ext cx="1764014" cy="2659345"/>
          </a:xfrm>
          <a:prstGeom prst="rect">
            <a:avLst/>
          </a:prstGeom>
        </p:spPr>
      </p:pic>
      <p:pic>
        <p:nvPicPr>
          <p:cNvPr id="34" name="Picture 33" descr="Graphical user interface, text&#10;&#10;Description automatically generated">
            <a:extLst>
              <a:ext uri="{FF2B5EF4-FFF2-40B4-BE49-F238E27FC236}">
                <a16:creationId xmlns:a16="http://schemas.microsoft.com/office/drawing/2014/main" id="{91C1C6A0-D59E-43C7-83F9-849BF6E12C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47612" y="1136283"/>
            <a:ext cx="1903909" cy="2870243"/>
          </a:xfrm>
          <a:prstGeom prst="rect">
            <a:avLst/>
          </a:prstGeom>
        </p:spPr>
      </p:pic>
      <p:pic>
        <p:nvPicPr>
          <p:cNvPr id="27" name="Picture 26" descr="A screenshot of a phone&#10;&#10;Description automatically generated with low confidence">
            <a:extLst>
              <a:ext uri="{FF2B5EF4-FFF2-40B4-BE49-F238E27FC236}">
                <a16:creationId xmlns:a16="http://schemas.microsoft.com/office/drawing/2014/main" id="{34065971-2F98-4CF8-AFCC-13F5B44FDB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5420" y="3919256"/>
            <a:ext cx="1851804" cy="2766617"/>
          </a:xfrm>
          <a:prstGeom prst="rect">
            <a:avLst/>
          </a:prstGeom>
        </p:spPr>
      </p:pic>
      <p:sp>
        <p:nvSpPr>
          <p:cNvPr id="36" name="Slide Number Placeholder 35">
            <a:extLst>
              <a:ext uri="{FF2B5EF4-FFF2-40B4-BE49-F238E27FC236}">
                <a16:creationId xmlns:a16="http://schemas.microsoft.com/office/drawing/2014/main" id="{FD4F16D3-D59B-4A2A-84AB-89D4067D77DC}"/>
              </a:ext>
            </a:extLst>
          </p:cNvPr>
          <p:cNvSpPr>
            <a:spLocks noGrp="1"/>
          </p:cNvSpPr>
          <p:nvPr>
            <p:ph type="sldNum" sz="quarter" idx="12"/>
          </p:nvPr>
        </p:nvSpPr>
        <p:spPr/>
        <p:txBody>
          <a:bodyPr/>
          <a:lstStyle/>
          <a:p>
            <a:fld id="{477C7578-46E3-4DC5-9844-CB06902B4F72}" type="slidenum">
              <a:rPr lang="en-US" smtClean="0"/>
              <a:t>7</a:t>
            </a:fld>
            <a:endParaRPr lang="en-US"/>
          </a:p>
        </p:txBody>
      </p:sp>
    </p:spTree>
    <p:extLst>
      <p:ext uri="{BB962C8B-B14F-4D97-AF65-F5344CB8AC3E}">
        <p14:creationId xmlns:p14="http://schemas.microsoft.com/office/powerpoint/2010/main" val="329467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F3F5-185C-436E-A620-D97E25F6DBAB}"/>
              </a:ext>
            </a:extLst>
          </p:cNvPr>
          <p:cNvSpPr>
            <a:spLocks noGrp="1"/>
          </p:cNvSpPr>
          <p:nvPr>
            <p:ph type="title"/>
          </p:nvPr>
        </p:nvSpPr>
        <p:spPr/>
        <p:txBody>
          <a:bodyPr/>
          <a:lstStyle/>
          <a:p>
            <a:r>
              <a:rPr lang="en-US" dirty="0"/>
              <a:t>How Good Models Can go Wrong </a:t>
            </a:r>
            <a:r>
              <a:rPr lang="en-US" sz="2000" dirty="0"/>
              <a:t>[USAID 2020]</a:t>
            </a:r>
            <a:endParaRPr lang="en-US" dirty="0"/>
          </a:p>
        </p:txBody>
      </p:sp>
      <p:sp>
        <p:nvSpPr>
          <p:cNvPr id="3" name="Content Placeholder 2">
            <a:extLst>
              <a:ext uri="{FF2B5EF4-FFF2-40B4-BE49-F238E27FC236}">
                <a16:creationId xmlns:a16="http://schemas.microsoft.com/office/drawing/2014/main" id="{90571797-A02D-4C5C-81D5-50E6BCBD95A4}"/>
              </a:ext>
            </a:extLst>
          </p:cNvPr>
          <p:cNvSpPr>
            <a:spLocks noGrp="1"/>
          </p:cNvSpPr>
          <p:nvPr>
            <p:ph idx="1"/>
          </p:nvPr>
        </p:nvSpPr>
        <p:spPr>
          <a:xfrm>
            <a:off x="478368" y="1653116"/>
            <a:ext cx="11479170" cy="3137715"/>
          </a:xfrm>
        </p:spPr>
        <p:txBody>
          <a:bodyPr/>
          <a:lstStyle/>
          <a:p>
            <a:pPr marL="457200" indent="-457200">
              <a:buFont typeface="+mj-lt"/>
              <a:buAutoNum type="arabicPeriod"/>
            </a:pPr>
            <a:r>
              <a:rPr lang="en-US" b="1" dirty="0"/>
              <a:t>Hard-Coded Inequities</a:t>
            </a:r>
            <a:r>
              <a:rPr lang="en-US" dirty="0"/>
              <a:t>: when real-world biases are present in training data, the resulting model will include the same biases.</a:t>
            </a:r>
          </a:p>
          <a:p>
            <a:pPr marL="457200" indent="-457200">
              <a:buFont typeface="+mj-lt"/>
              <a:buAutoNum type="arabicPeriod"/>
            </a:pPr>
            <a:r>
              <a:rPr lang="en-US" b="1" dirty="0"/>
              <a:t>Opaque Models</a:t>
            </a:r>
            <a:r>
              <a:rPr lang="en-US" dirty="0"/>
              <a:t>: technical choices that favor prediction power can reduce model interpretability</a:t>
            </a:r>
          </a:p>
          <a:p>
            <a:pPr marL="457200" indent="-457200">
              <a:buFont typeface="+mj-lt"/>
              <a:buAutoNum type="arabicPeriod"/>
            </a:pPr>
            <a:r>
              <a:rPr lang="en-US" b="1" dirty="0"/>
              <a:t>Misplaced Trust</a:t>
            </a:r>
            <a:r>
              <a:rPr lang="en-US" dirty="0"/>
              <a:t>: overconfidence on models might lead to confirmation bias (only trust when the model agrees with one’s beliefs)</a:t>
            </a:r>
          </a:p>
          <a:p>
            <a:pPr marL="457200" indent="-457200">
              <a:buFont typeface="+mj-lt"/>
              <a:buAutoNum type="arabicPeriod"/>
            </a:pPr>
            <a:r>
              <a:rPr lang="en-US" b="1" dirty="0"/>
              <a:t>Wrong tool for the Job</a:t>
            </a:r>
            <a:r>
              <a:rPr lang="en-US" dirty="0"/>
              <a:t>: Models might not be aligned with decision-making needs.</a:t>
            </a:r>
          </a:p>
          <a:p>
            <a:pPr marL="457200" indent="-457200">
              <a:buFont typeface="+mj-lt"/>
              <a:buAutoNum type="arabicPeriod"/>
            </a:pPr>
            <a:r>
              <a:rPr lang="en-US" b="1" dirty="0"/>
              <a:t>Active Misuse</a:t>
            </a:r>
            <a:r>
              <a:rPr lang="en-US" dirty="0"/>
              <a:t>: violations of privacy, spread of fake news, promotion of hate speech, prejudice messages</a:t>
            </a:r>
          </a:p>
        </p:txBody>
      </p:sp>
      <p:sp>
        <p:nvSpPr>
          <p:cNvPr id="9" name="TextBox 8">
            <a:extLst>
              <a:ext uri="{FF2B5EF4-FFF2-40B4-BE49-F238E27FC236}">
                <a16:creationId xmlns:a16="http://schemas.microsoft.com/office/drawing/2014/main" id="{52F78931-358D-44DE-9C8A-87DE965B740F}"/>
              </a:ext>
            </a:extLst>
          </p:cNvPr>
          <p:cNvSpPr txBox="1"/>
          <p:nvPr/>
        </p:nvSpPr>
        <p:spPr bwMode="gray">
          <a:xfrm>
            <a:off x="1371599" y="4959673"/>
            <a:ext cx="10328032" cy="1754326"/>
          </a:xfrm>
          <a:prstGeom prst="rect">
            <a:avLst/>
          </a:prstGeom>
          <a:solidFill>
            <a:schemeClr val="accent3">
              <a:lumMod val="20000"/>
              <a:lumOff val="80000"/>
            </a:schemeClr>
          </a:solidFill>
        </p:spPr>
        <p:txBody>
          <a:bodyPr wrap="square">
            <a:spAutoFit/>
          </a:bodyPr>
          <a:lstStyle/>
          <a:p>
            <a:r>
              <a:rPr lang="en-US" dirty="0"/>
              <a:t>Can you think of concrete ethical dilemmas that entail trade-offs between these concerns versus the engineering principles of maximizing? </a:t>
            </a:r>
          </a:p>
          <a:p>
            <a:pPr marL="342900" indent="-342900">
              <a:buFont typeface="Arial" panose="020B0604020202020204" pitchFamily="34" charset="0"/>
              <a:buChar char="•"/>
            </a:pPr>
            <a:r>
              <a:rPr lang="en-US" dirty="0"/>
              <a:t>efficiency (cost, reusability) </a:t>
            </a:r>
          </a:p>
          <a:p>
            <a:pPr marL="342900" indent="-342900">
              <a:buFont typeface="Arial" panose="020B0604020202020204" pitchFamily="34" charset="0"/>
              <a:buChar char="•"/>
            </a:pPr>
            <a:r>
              <a:rPr lang="en-US" dirty="0"/>
              <a:t>efficacy (availability, speed) </a:t>
            </a:r>
          </a:p>
          <a:p>
            <a:pPr marL="342900" indent="-342900">
              <a:buFont typeface="Arial" panose="020B0604020202020204" pitchFamily="34" charset="0"/>
              <a:buChar char="•"/>
            </a:pPr>
            <a:r>
              <a:rPr lang="en-US" dirty="0"/>
              <a:t>robustness (generalizability, portability)</a:t>
            </a:r>
          </a:p>
          <a:p>
            <a:pPr marL="342900" indent="-342900">
              <a:buFont typeface="Arial" panose="020B0604020202020204" pitchFamily="34" charset="0"/>
              <a:buChar char="•"/>
            </a:pPr>
            <a:r>
              <a:rPr lang="en-US" dirty="0"/>
              <a:t>quality (accuracy)</a:t>
            </a:r>
          </a:p>
        </p:txBody>
      </p:sp>
      <p:sp>
        <p:nvSpPr>
          <p:cNvPr id="10" name="Slide Number Placeholder 9">
            <a:extLst>
              <a:ext uri="{FF2B5EF4-FFF2-40B4-BE49-F238E27FC236}">
                <a16:creationId xmlns:a16="http://schemas.microsoft.com/office/drawing/2014/main" id="{E6F72A10-B7A4-41F3-89EC-A33CFA04A62B}"/>
              </a:ext>
            </a:extLst>
          </p:cNvPr>
          <p:cNvSpPr>
            <a:spLocks noGrp="1"/>
          </p:cNvSpPr>
          <p:nvPr>
            <p:ph type="sldNum" sz="quarter" idx="12"/>
          </p:nvPr>
        </p:nvSpPr>
        <p:spPr/>
        <p:txBody>
          <a:bodyPr/>
          <a:lstStyle/>
          <a:p>
            <a:fld id="{477C7578-46E3-4DC5-9844-CB06902B4F72}" type="slidenum">
              <a:rPr lang="en-US" smtClean="0"/>
              <a:t>8</a:t>
            </a:fld>
            <a:endParaRPr lang="en-US"/>
          </a:p>
        </p:txBody>
      </p:sp>
    </p:spTree>
    <p:extLst>
      <p:ext uri="{BB962C8B-B14F-4D97-AF65-F5344CB8AC3E}">
        <p14:creationId xmlns:p14="http://schemas.microsoft.com/office/powerpoint/2010/main" val="117163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E954-7B93-4BC7-8E33-668E36D91545}"/>
              </a:ext>
            </a:extLst>
          </p:cNvPr>
          <p:cNvSpPr>
            <a:spLocks noGrp="1"/>
          </p:cNvSpPr>
          <p:nvPr>
            <p:ph type="title"/>
          </p:nvPr>
        </p:nvSpPr>
        <p:spPr/>
        <p:txBody>
          <a:bodyPr/>
          <a:lstStyle/>
          <a:p>
            <a:br>
              <a:rPr lang="en-US" b="1" dirty="0"/>
            </a:br>
            <a:r>
              <a:rPr lang="en-US" sz="1800" b="1" dirty="0"/>
              <a:t>Design Principles </a:t>
            </a:r>
            <a:r>
              <a:rPr lang="en-US" sz="1800" dirty="0"/>
              <a:t>[USAID 2020][Gandhi 2020]</a:t>
            </a:r>
            <a:br>
              <a:rPr lang="en-US" b="1" dirty="0"/>
            </a:br>
            <a:r>
              <a:rPr lang="en-US" sz="2400" b="1" dirty="0"/>
              <a:t>Relevance, Representativeness, Value, Explainability</a:t>
            </a:r>
            <a:endParaRPr lang="en-US" dirty="0"/>
          </a:p>
        </p:txBody>
      </p:sp>
      <p:sp>
        <p:nvSpPr>
          <p:cNvPr id="3" name="Content Placeholder 2">
            <a:extLst>
              <a:ext uri="{FF2B5EF4-FFF2-40B4-BE49-F238E27FC236}">
                <a16:creationId xmlns:a16="http://schemas.microsoft.com/office/drawing/2014/main" id="{812F295A-EBF2-47DB-935B-4624881A2DA4}"/>
              </a:ext>
            </a:extLst>
          </p:cNvPr>
          <p:cNvSpPr>
            <a:spLocks noGrp="1"/>
          </p:cNvSpPr>
          <p:nvPr>
            <p:ph idx="1"/>
          </p:nvPr>
        </p:nvSpPr>
        <p:spPr>
          <a:xfrm>
            <a:off x="478369" y="1653116"/>
            <a:ext cx="9619108" cy="4751917"/>
          </a:xfrm>
        </p:spPr>
        <p:txBody>
          <a:bodyPr/>
          <a:lstStyle/>
          <a:p>
            <a:r>
              <a:rPr lang="en-US" b="1" dirty="0"/>
              <a:t>Relevance</a:t>
            </a:r>
            <a:r>
              <a:rPr lang="en-US" dirty="0"/>
              <a:t> - is it solving the correct problem?</a:t>
            </a:r>
          </a:p>
          <a:p>
            <a:endParaRPr lang="en-US" dirty="0"/>
          </a:p>
          <a:p>
            <a:r>
              <a:rPr lang="en-US" b="1" dirty="0"/>
              <a:t>Representativeness</a:t>
            </a:r>
            <a:r>
              <a:rPr lang="en-US" dirty="0"/>
              <a:t> - is the data free of relevant bias?</a:t>
            </a:r>
            <a:endParaRPr lang="en-US" b="1" dirty="0"/>
          </a:p>
          <a:p>
            <a:endParaRPr lang="en-US" b="1" dirty="0"/>
          </a:p>
          <a:p>
            <a:r>
              <a:rPr lang="en-US" b="1" dirty="0"/>
              <a:t>Value</a:t>
            </a:r>
            <a:r>
              <a:rPr lang="en-US" dirty="0"/>
              <a:t> – the new technology costs and risk justify its benefits</a:t>
            </a:r>
          </a:p>
          <a:p>
            <a:pPr marL="342900" indent="-342900">
              <a:buFont typeface="Arial" panose="020B0604020202020204" pitchFamily="34" charset="0"/>
              <a:buChar char="•"/>
            </a:pPr>
            <a:r>
              <a:rPr lang="en-US" dirty="0"/>
              <a:t>Predictions are more accurate, and variances better explained than alternative methods? </a:t>
            </a:r>
          </a:p>
          <a:p>
            <a:pPr marL="342900" indent="-342900">
              <a:buFont typeface="Arial" panose="020B0604020202020204" pitchFamily="34" charset="0"/>
              <a:buChar char="•"/>
            </a:pPr>
            <a:r>
              <a:rPr lang="en-US" dirty="0"/>
              <a:t>Are predictions "actionable" (causal/counterfactual models)?</a:t>
            </a:r>
          </a:p>
          <a:p>
            <a:pPr marL="342900" indent="-342900">
              <a:buFont typeface="Arial" panose="020B0604020202020204" pitchFamily="34" charset="0"/>
              <a:buChar char="•"/>
            </a:pPr>
            <a:r>
              <a:rPr lang="en-US" dirty="0"/>
              <a:t>Are predictions hey timely and do they reach the right person?</a:t>
            </a:r>
            <a:endParaRPr lang="en-US" b="1" dirty="0"/>
          </a:p>
          <a:p>
            <a:endParaRPr lang="en-US" b="1" dirty="0"/>
          </a:p>
          <a:p>
            <a:r>
              <a:rPr lang="en-US" b="1" dirty="0"/>
              <a:t>Explainability</a:t>
            </a:r>
            <a:r>
              <a:rPr lang="en-US" dirty="0"/>
              <a:t> - How well* the process of building models and generating predictions communicated?</a:t>
            </a:r>
          </a:p>
          <a:p>
            <a:pPr marL="342900" indent="-342900">
              <a:buFont typeface="Arial" panose="020B0604020202020204" pitchFamily="34" charset="0"/>
              <a:buChar char="•"/>
            </a:pPr>
            <a:r>
              <a:rPr lang="en-US" dirty="0"/>
              <a:t>*well = transparent, tailored, understandable to guarantee trustworthiness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EA2472A-E122-4FCD-8F19-B171A5232B42}"/>
              </a:ext>
            </a:extLst>
          </p:cNvPr>
          <p:cNvSpPr>
            <a:spLocks noGrp="1"/>
          </p:cNvSpPr>
          <p:nvPr>
            <p:ph type="sldNum" sz="quarter" idx="12"/>
          </p:nvPr>
        </p:nvSpPr>
        <p:spPr/>
        <p:txBody>
          <a:bodyPr/>
          <a:lstStyle/>
          <a:p>
            <a:fld id="{477C7578-46E3-4DC5-9844-CB06902B4F72}" type="slidenum">
              <a:rPr lang="en-US" smtClean="0"/>
              <a:t>9</a:t>
            </a:fld>
            <a:endParaRPr lang="en-US"/>
          </a:p>
        </p:txBody>
      </p:sp>
    </p:spTree>
    <p:extLst>
      <p:ext uri="{BB962C8B-B14F-4D97-AF65-F5344CB8AC3E}">
        <p14:creationId xmlns:p14="http://schemas.microsoft.com/office/powerpoint/2010/main" val="26626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TEMPLATE_Fakultät_11_EXP v20170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TEMPLATE_HPI_05_EXP" id="{EEEEA749-3836-4DC6-BA52-AE8D0ADE122A}" vid="{1AF48529-3759-4302-91D0-708D448B88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603</TotalTime>
  <Words>4817</Words>
  <Application>Microsoft Office PowerPoint</Application>
  <PresentationFormat>Widescreen</PresentationFormat>
  <Paragraphs>439</Paragraphs>
  <Slides>39</Slides>
  <Notes>16</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Arial</vt:lpstr>
      <vt:lpstr>Calibri</vt:lpstr>
      <vt:lpstr>Cambria Math</vt:lpstr>
      <vt:lpstr>GraphikNaturel-Regular</vt:lpstr>
      <vt:lpstr>GraphikNaturel-RegularItalic</vt:lpstr>
      <vt:lpstr>HardingText-Regular</vt:lpstr>
      <vt:lpstr>jaf-bernino-sans</vt:lpstr>
      <vt:lpstr>NimbusRomNo9L-Regu</vt:lpstr>
      <vt:lpstr>NimbusRomNo9L-ReguItal</vt:lpstr>
      <vt:lpstr>Slack-Lato</vt:lpstr>
      <vt:lpstr>Times New Roman</vt:lpstr>
      <vt:lpstr>Verdana</vt:lpstr>
      <vt:lpstr>HPI PPT-Template</vt:lpstr>
      <vt:lpstr>TEMPLATE_Fakultät_11_EXP v201702</vt:lpstr>
      <vt:lpstr>Summer Term 23 Responsible Artificial Intelligence  Lecture-2: Towards Responsible AI - Principles and Criteria for AI Alignment</vt:lpstr>
      <vt:lpstr>Software 2.0</vt:lpstr>
      <vt:lpstr>Project Example: Engineering support of  Design, Verification &amp; Validation of Ethical Argumentation</vt:lpstr>
      <vt:lpstr>Example of Typical AI Safety Fallacy</vt:lpstr>
      <vt:lpstr>Project Example: Engineering support of  Design, Verification &amp; Validation of Ethical Argumentation</vt:lpstr>
      <vt:lpstr>Sources (Online)</vt:lpstr>
      <vt:lpstr>Sources (Books that we have been reading)</vt:lpstr>
      <vt:lpstr>How Good Models Can go Wrong [USAID 2020]</vt:lpstr>
      <vt:lpstr> Design Principles [USAID 2020][Gandhi 2020] Relevance, Representativeness, Value, Explainability</vt:lpstr>
      <vt:lpstr>Design Principles [USAID 2020][Gandhi 2020] Auditability</vt:lpstr>
      <vt:lpstr>Principles [USAID 2020][Gandhi 2020] Equity</vt:lpstr>
      <vt:lpstr>Fairness Criteria [USAID 2020][Gandhi 2020] Accountability/Responsibility</vt:lpstr>
      <vt:lpstr>Protected Attributes by Law (in some countries)</vt:lpstr>
      <vt:lpstr>Confusion Matrix</vt:lpstr>
      <vt:lpstr>Fairness at the Individual Level vs Group Level</vt:lpstr>
      <vt:lpstr>Fairness criteria [Hardt et al. 2016][Zafar et al 2015]</vt:lpstr>
      <vt:lpstr>Fairness through awareness </vt:lpstr>
      <vt:lpstr>Demographic Parity</vt:lpstr>
      <vt:lpstr>Equalized Odds</vt:lpstr>
      <vt:lpstr>Equal Opportunity = giving the same beneficial predictions to individuals in each group</vt:lpstr>
      <vt:lpstr>Individual Fairness</vt:lpstr>
      <vt:lpstr>Recent discussion on criteria for fairness</vt:lpstr>
      <vt:lpstr>Overview of Design Space of Solutions</vt:lpstr>
      <vt:lpstr>Taxonomy of Biases</vt:lpstr>
      <vt:lpstr>How do we currently think about robustness?  -&gt; Bias-Variance Trade-off</vt:lpstr>
      <vt:lpstr>Implications to predictive models</vt:lpstr>
      <vt:lpstr>Adversarial Changes in the Environment Sources of Sparsity and Unobservability</vt:lpstr>
      <vt:lpstr>Mitigation of Ethical Failures / Dilemmas Data-Centric vs Systems-Centric</vt:lpstr>
      <vt:lpstr>Adversarial Fragilities Online (Continual) Learning </vt:lpstr>
      <vt:lpstr>Adversarial Fragilities - Solutions Online (Continual) Learning </vt:lpstr>
      <vt:lpstr>Connections between Fairness and Robustness</vt:lpstr>
      <vt:lpstr>Wicked Problems  Rittel, H. W. J., &amp; Webber, M. M. (1973). Dilemmas in a general theory of planning. Policy Sciences, 4, 155-169. See page 160.</vt:lpstr>
      <vt:lpstr>Wicked Problem [Rittel &amp; Webber 1973] page 160</vt:lpstr>
      <vt:lpstr>Wicked Problem [Rittel &amp; Webber 1973] page 160</vt:lpstr>
      <vt:lpstr>Wicked Problem [Rittel &amp; Webber 1973] page 160</vt:lpstr>
      <vt:lpstr>Statistical Modeling hypotheses and models</vt:lpstr>
      <vt:lpstr>Statistical Modeling different processes same model</vt:lpstr>
      <vt:lpstr>Warm-up task: Start thinking about ethical dilemmas and concrete cases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21/22 Artificial Intelligence, Ethics &amp; Engineering  Lecture-2: Towards Responsible AI - Fairness, Explainability, Trustworthiness, and Safety</dc:title>
  <dc:creator>Christian Adriano</dc:creator>
  <cp:lastModifiedBy>Christian Adriano</cp:lastModifiedBy>
  <cp:revision>79</cp:revision>
  <dcterms:created xsi:type="dcterms:W3CDTF">2021-11-02T19:09:08Z</dcterms:created>
  <dcterms:modified xsi:type="dcterms:W3CDTF">2023-05-02T14:34:59Z</dcterms:modified>
</cp:coreProperties>
</file>